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81" r:id="rId5"/>
    <p:sldId id="268" r:id="rId6"/>
    <p:sldId id="2145708060" r:id="rId7"/>
    <p:sldId id="2145708063" r:id="rId8"/>
    <p:sldId id="2145708066" r:id="rId9"/>
    <p:sldId id="2145708069" r:id="rId10"/>
    <p:sldId id="2145708064" r:id="rId11"/>
    <p:sldId id="2145708070" r:id="rId12"/>
    <p:sldId id="2145708071" r:id="rId13"/>
    <p:sldId id="2145708065" r:id="rId14"/>
    <p:sldId id="2145708067" r:id="rId15"/>
    <p:sldId id="2145708068" r:id="rId16"/>
    <p:sldId id="2145708062" r:id="rId17"/>
    <p:sldId id="264" r:id="rId18"/>
    <p:sldId id="2145708244" r:id="rId19"/>
    <p:sldId id="2145707998" r:id="rId20"/>
    <p:sldId id="2145708044" r:id="rId21"/>
    <p:sldId id="2145707997" r:id="rId22"/>
    <p:sldId id="2145708061" r:id="rId23"/>
    <p:sldId id="2145708072" r:id="rId24"/>
    <p:sldId id="2145708079" r:id="rId25"/>
    <p:sldId id="2145708007" r:id="rId26"/>
    <p:sldId id="2145708006" r:id="rId27"/>
    <p:sldId id="2145708090" r:id="rId28"/>
    <p:sldId id="2145708092" r:id="rId29"/>
    <p:sldId id="2145708093" r:id="rId30"/>
    <p:sldId id="2145708094" r:id="rId31"/>
    <p:sldId id="385" r:id="rId32"/>
    <p:sldId id="2145708241" r:id="rId33"/>
    <p:sldId id="2145708235" r:id="rId34"/>
    <p:sldId id="2145708243" r:id="rId35"/>
    <p:sldId id="2145708242" r:id="rId36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424D52-8540-485E-A765-E792A518DDBC}">
          <p14:sldIdLst>
            <p14:sldId id="281"/>
            <p14:sldId id="268"/>
            <p14:sldId id="2145708060"/>
            <p14:sldId id="2145708063"/>
            <p14:sldId id="2145708066"/>
            <p14:sldId id="2145708069"/>
            <p14:sldId id="2145708064"/>
            <p14:sldId id="2145708070"/>
            <p14:sldId id="2145708071"/>
            <p14:sldId id="2145708065"/>
            <p14:sldId id="2145708067"/>
            <p14:sldId id="2145708068"/>
            <p14:sldId id="2145708062"/>
            <p14:sldId id="264"/>
            <p14:sldId id="2145708244"/>
            <p14:sldId id="2145707998"/>
            <p14:sldId id="2145708044"/>
            <p14:sldId id="2145707997"/>
            <p14:sldId id="2145708061"/>
            <p14:sldId id="2145708072"/>
            <p14:sldId id="2145708079"/>
            <p14:sldId id="2145708007"/>
            <p14:sldId id="2145708006"/>
            <p14:sldId id="2145708090"/>
          </p14:sldIdLst>
        </p14:section>
        <p14:section name="Untitled Section" id="{439C3BF8-F61A-4994-8252-75D5FE2D59DC}">
          <p14:sldIdLst>
            <p14:sldId id="2145708092"/>
            <p14:sldId id="2145708093"/>
            <p14:sldId id="2145708094"/>
            <p14:sldId id="385"/>
            <p14:sldId id="2145708241"/>
            <p14:sldId id="2145708235"/>
            <p14:sldId id="2145708243"/>
            <p14:sldId id="21457082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FA19C3-3CBD-771E-1F0F-B8919BCC2481}" name="sille.sepp" initials="si" userId="S::sille.sepp_mydata.org#ext#@fraunhofer.onmicrosoft.com::0180651d-e252-486a-a4a8-ae4316a5a40e" providerId="AD"/>
  <p188:author id="{3A351FCD-B9F1-A57C-552F-C1B7A5F9595E}" name="Roberto García González" initials="RG" userId="S::roberto.garcia@udl.cat::b6f3ff68-47aa-4a97-951b-f47e989f7957" providerId="AD"/>
  <p188:author id="{943C49FD-2BBD-FE11-3250-913C1609226A}" name="Regeczi, D.J. (David)" initials="R(" userId="S::david.regeczi_tno.nl#ext#@fraunhofer.onmicrosoft.com::8dbf80a4-c20d-4973-9c9b-9d4ef2c5e2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934B"/>
    <a:srgbClr val="811251"/>
    <a:srgbClr val="008A52"/>
    <a:srgbClr val="006DB1"/>
    <a:srgbClr val="008D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B201FB-D6E0-C03A-3685-0568003E8AC0}" v="1" dt="2024-03-09T18:17:29.4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7" autoAdjust="0"/>
    <p:restoredTop sz="96351"/>
  </p:normalViewPr>
  <p:slideViewPr>
    <p:cSldViewPr snapToGrid="0">
      <p:cViewPr varScale="1">
        <p:scale>
          <a:sx n="103" d="100"/>
          <a:sy n="103" d="100"/>
        </p:scale>
        <p:origin x="20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237B8E-3B7D-467C-9787-743ACE20DCF1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FE463820-8E54-4AAA-BE8C-6191E80260D6}">
      <dgm:prSet phldrT="[Tekst]"/>
      <dgm:spPr/>
      <dgm:t>
        <a:bodyPr/>
        <a:lstStyle/>
        <a:p>
          <a:pPr rtl="0"/>
          <a:r>
            <a:rPr lang="nl-BE"/>
            <a:t>Legal compliance</a:t>
          </a:r>
        </a:p>
      </dgm:t>
    </dgm:pt>
    <dgm:pt modelId="{76598155-A789-4015-A755-F7062075C06A}" type="parTrans" cxnId="{7410D90B-096A-4774-A3C5-3E17F9AA9A01}">
      <dgm:prSet/>
      <dgm:spPr/>
      <dgm:t>
        <a:bodyPr/>
        <a:lstStyle/>
        <a:p>
          <a:endParaRPr lang="nl-BE"/>
        </a:p>
      </dgm:t>
    </dgm:pt>
    <dgm:pt modelId="{03213AA8-0355-4C0E-97C2-434B22B7003D}" type="sibTrans" cxnId="{7410D90B-096A-4774-A3C5-3E17F9AA9A01}">
      <dgm:prSet/>
      <dgm:spPr/>
      <dgm:t>
        <a:bodyPr/>
        <a:lstStyle/>
        <a:p>
          <a:endParaRPr lang="nl-BE"/>
        </a:p>
      </dgm:t>
    </dgm:pt>
    <dgm:pt modelId="{7AC49A55-1137-42F2-9830-ADE4F5A29EFD}">
      <dgm:prSet phldrT="[Tekst]"/>
      <dgm:spPr/>
      <dgm:t>
        <a:bodyPr/>
        <a:lstStyle/>
        <a:p>
          <a:pPr rtl="0"/>
          <a:r>
            <a:rPr lang="nl-BE"/>
            <a:t>Technical compliance</a:t>
          </a:r>
        </a:p>
      </dgm:t>
    </dgm:pt>
    <dgm:pt modelId="{1167F5D0-A8B6-41C4-897C-1E28EEFFFBFB}" type="parTrans" cxnId="{1BC9CDC0-0110-4280-BA68-F9C883262984}">
      <dgm:prSet/>
      <dgm:spPr/>
      <dgm:t>
        <a:bodyPr/>
        <a:lstStyle/>
        <a:p>
          <a:endParaRPr lang="nl-BE"/>
        </a:p>
      </dgm:t>
    </dgm:pt>
    <dgm:pt modelId="{1635E480-1335-43AA-A1DB-69AEDA890DA4}" type="sibTrans" cxnId="{1BC9CDC0-0110-4280-BA68-F9C883262984}">
      <dgm:prSet/>
      <dgm:spPr/>
      <dgm:t>
        <a:bodyPr/>
        <a:lstStyle/>
        <a:p>
          <a:endParaRPr lang="nl-BE"/>
        </a:p>
      </dgm:t>
    </dgm:pt>
    <dgm:pt modelId="{3C0558A2-E83F-4B03-A666-62C51D0E40AB}">
      <dgm:prSet phldrT="[Tekst]"/>
      <dgm:spPr/>
      <dgm:t>
        <a:bodyPr/>
        <a:lstStyle/>
        <a:p>
          <a:r>
            <a:rPr lang="en-GB" noProof="0" dirty="0"/>
            <a:t>Data clearing house</a:t>
          </a:r>
        </a:p>
      </dgm:t>
    </dgm:pt>
    <dgm:pt modelId="{63D4A6A0-F598-423B-ABD1-50E603F35B92}" type="parTrans" cxnId="{84E807F8-04B7-4F77-AC1F-4B9EDDC43B0F}">
      <dgm:prSet/>
      <dgm:spPr/>
      <dgm:t>
        <a:bodyPr/>
        <a:lstStyle/>
        <a:p>
          <a:endParaRPr lang="nl-BE"/>
        </a:p>
      </dgm:t>
    </dgm:pt>
    <dgm:pt modelId="{43366B56-54CA-4809-B890-22084F995E7C}" type="sibTrans" cxnId="{84E807F8-04B7-4F77-AC1F-4B9EDDC43B0F}">
      <dgm:prSet/>
      <dgm:spPr/>
      <dgm:t>
        <a:bodyPr/>
        <a:lstStyle/>
        <a:p>
          <a:endParaRPr lang="nl-BE"/>
        </a:p>
      </dgm:t>
    </dgm:pt>
    <dgm:pt modelId="{0333C5AE-81CF-49AC-9228-9856F251CE3F}">
      <dgm:prSet/>
      <dgm:spPr/>
      <dgm:t>
        <a:bodyPr/>
        <a:lstStyle/>
        <a:p>
          <a:r>
            <a:rPr lang="en-GB" noProof="0" dirty="0"/>
            <a:t>Principles for data intermediaries: neutral, </a:t>
          </a:r>
          <a:r>
            <a:rPr lang="en-GB" noProof="0" dirty="0">
              <a:latin typeface="Poppins medium"/>
            </a:rPr>
            <a:t>non-discriminatory</a:t>
          </a:r>
          <a:r>
            <a:rPr lang="en-GB" noProof="0" dirty="0"/>
            <a:t>, security, restriction of data usage</a:t>
          </a:r>
        </a:p>
      </dgm:t>
    </dgm:pt>
    <dgm:pt modelId="{79C75027-6233-48E3-A64B-421917BFFAE6}" type="parTrans" cxnId="{7EC3B962-A46F-477F-86DF-B53B788940BE}">
      <dgm:prSet/>
      <dgm:spPr/>
      <dgm:t>
        <a:bodyPr/>
        <a:lstStyle/>
        <a:p>
          <a:endParaRPr lang="nl-BE"/>
        </a:p>
      </dgm:t>
    </dgm:pt>
    <dgm:pt modelId="{016D0DD3-D21B-4662-9887-372D64EBACB5}" type="sibTrans" cxnId="{7EC3B962-A46F-477F-86DF-B53B788940BE}">
      <dgm:prSet/>
      <dgm:spPr/>
      <dgm:t>
        <a:bodyPr/>
        <a:lstStyle/>
        <a:p>
          <a:endParaRPr lang="nl-BE"/>
        </a:p>
      </dgm:t>
    </dgm:pt>
    <dgm:pt modelId="{D486532E-9224-4A71-96CA-DD64BB61C0E7}">
      <dgm:prSet/>
      <dgm:spPr/>
      <dgm:t>
        <a:bodyPr/>
        <a:lstStyle/>
        <a:p>
          <a:pPr rtl="0"/>
          <a:r>
            <a:rPr lang="en-GB" noProof="0" dirty="0"/>
            <a:t>Portability</a:t>
          </a:r>
          <a:r>
            <a:rPr lang="en-GB" noProof="0" dirty="0">
              <a:latin typeface="Poppins medium"/>
            </a:rPr>
            <a:t> </a:t>
          </a:r>
        </a:p>
      </dgm:t>
    </dgm:pt>
    <dgm:pt modelId="{77AB5F36-5CE5-4052-B9AE-C96813296D45}" type="parTrans" cxnId="{F6F186B1-0B56-4920-8387-9B1A73AA3690}">
      <dgm:prSet/>
      <dgm:spPr/>
      <dgm:t>
        <a:bodyPr/>
        <a:lstStyle/>
        <a:p>
          <a:endParaRPr lang="nl-BE"/>
        </a:p>
      </dgm:t>
    </dgm:pt>
    <dgm:pt modelId="{A3399424-D0A1-4F4A-BB17-20A2577F16ED}" type="sibTrans" cxnId="{F6F186B1-0B56-4920-8387-9B1A73AA3690}">
      <dgm:prSet/>
      <dgm:spPr/>
      <dgm:t>
        <a:bodyPr/>
        <a:lstStyle/>
        <a:p>
          <a:endParaRPr lang="nl-BE"/>
        </a:p>
      </dgm:t>
    </dgm:pt>
    <dgm:pt modelId="{6492A581-1DF4-48A2-8E2F-CD21986DC25C}">
      <dgm:prSet/>
      <dgm:spPr/>
      <dgm:t>
        <a:bodyPr/>
        <a:lstStyle/>
        <a:p>
          <a:r>
            <a:rPr lang="en-GB" noProof="0" dirty="0"/>
            <a:t>Accessibility of data by design</a:t>
          </a:r>
        </a:p>
      </dgm:t>
    </dgm:pt>
    <dgm:pt modelId="{BCF35CF6-BF39-4697-BE4A-F17787DBFEF9}" type="parTrans" cxnId="{93A1BFE7-A128-4136-9008-2E64EE70F0F4}">
      <dgm:prSet/>
      <dgm:spPr/>
      <dgm:t>
        <a:bodyPr/>
        <a:lstStyle/>
        <a:p>
          <a:endParaRPr lang="nl-BE"/>
        </a:p>
      </dgm:t>
    </dgm:pt>
    <dgm:pt modelId="{1F75FC9A-87E6-4BBC-BBA3-E9B9981391C8}" type="sibTrans" cxnId="{93A1BFE7-A128-4136-9008-2E64EE70F0F4}">
      <dgm:prSet/>
      <dgm:spPr/>
      <dgm:t>
        <a:bodyPr/>
        <a:lstStyle/>
        <a:p>
          <a:endParaRPr lang="nl-BE"/>
        </a:p>
      </dgm:t>
    </dgm:pt>
    <dgm:pt modelId="{59D904DF-AFBD-4B53-8D42-8F95544E80D8}">
      <dgm:prSet/>
      <dgm:spPr/>
      <dgm:t>
        <a:bodyPr/>
        <a:lstStyle/>
        <a:p>
          <a:r>
            <a:rPr lang="en-GB" noProof="0" dirty="0"/>
            <a:t>Access to users</a:t>
          </a:r>
        </a:p>
      </dgm:t>
    </dgm:pt>
    <dgm:pt modelId="{0B5A0C3B-8BDE-4A87-8AEB-861E444F66CE}" type="parTrans" cxnId="{FD485A7C-6FF1-4681-95CA-DDFFA7F768F9}">
      <dgm:prSet/>
      <dgm:spPr/>
      <dgm:t>
        <a:bodyPr/>
        <a:lstStyle/>
        <a:p>
          <a:endParaRPr lang="nl-BE"/>
        </a:p>
      </dgm:t>
    </dgm:pt>
    <dgm:pt modelId="{3A36BD54-98E5-45C8-9DC8-1640438302A1}" type="sibTrans" cxnId="{FD485A7C-6FF1-4681-95CA-DDFFA7F768F9}">
      <dgm:prSet/>
      <dgm:spPr/>
      <dgm:t>
        <a:bodyPr/>
        <a:lstStyle/>
        <a:p>
          <a:endParaRPr lang="nl-BE"/>
        </a:p>
      </dgm:t>
    </dgm:pt>
    <dgm:pt modelId="{BC744ECD-35DA-430B-AA2F-ECD37485339D}">
      <dgm:prSet/>
      <dgm:spPr/>
      <dgm:t>
        <a:bodyPr/>
        <a:lstStyle/>
        <a:p>
          <a:r>
            <a:rPr lang="en-GB" noProof="0" dirty="0"/>
            <a:t>Data sovereignty, also for primary producers</a:t>
          </a:r>
        </a:p>
      </dgm:t>
    </dgm:pt>
    <dgm:pt modelId="{3C083DDF-6CB4-495B-89F2-B37897A7D1DF}" type="parTrans" cxnId="{C6156393-C6F4-4628-A8E3-4A6A083B9BD3}">
      <dgm:prSet/>
      <dgm:spPr/>
      <dgm:t>
        <a:bodyPr/>
        <a:lstStyle/>
        <a:p>
          <a:endParaRPr lang="nl-BE"/>
        </a:p>
      </dgm:t>
    </dgm:pt>
    <dgm:pt modelId="{D992587A-2D0D-4769-9869-21D79EEB7794}" type="sibTrans" cxnId="{C6156393-C6F4-4628-A8E3-4A6A083B9BD3}">
      <dgm:prSet/>
      <dgm:spPr/>
      <dgm:t>
        <a:bodyPr/>
        <a:lstStyle/>
        <a:p>
          <a:endParaRPr lang="nl-BE"/>
        </a:p>
      </dgm:t>
    </dgm:pt>
    <dgm:pt modelId="{363E2E8F-EC4C-4521-AB55-7D8319FA5DC4}">
      <dgm:prSet phldrT="[Tekst]"/>
      <dgm:spPr/>
      <dgm:t>
        <a:bodyPr/>
        <a:lstStyle/>
        <a:p>
          <a:r>
            <a:rPr lang="en-GB" noProof="0" dirty="0"/>
            <a:t>Connectors</a:t>
          </a:r>
        </a:p>
      </dgm:t>
    </dgm:pt>
    <dgm:pt modelId="{D356EB57-EB19-45F0-BDB5-ED49FD161AF8}" type="parTrans" cxnId="{F230EBA0-0AFA-41DD-8EAE-5B95B38B0681}">
      <dgm:prSet/>
      <dgm:spPr/>
      <dgm:t>
        <a:bodyPr/>
        <a:lstStyle/>
        <a:p>
          <a:endParaRPr lang="nl-BE"/>
        </a:p>
      </dgm:t>
    </dgm:pt>
    <dgm:pt modelId="{CE4AE0DB-2E9A-4F47-A735-FCAE91E585C0}" type="sibTrans" cxnId="{F230EBA0-0AFA-41DD-8EAE-5B95B38B0681}">
      <dgm:prSet/>
      <dgm:spPr/>
      <dgm:t>
        <a:bodyPr/>
        <a:lstStyle/>
        <a:p>
          <a:endParaRPr lang="nl-BE"/>
        </a:p>
      </dgm:t>
    </dgm:pt>
    <dgm:pt modelId="{FC184BDC-9857-4209-AC0B-E37812CC6B58}">
      <dgm:prSet phldrT="[Tekst]"/>
      <dgm:spPr/>
      <dgm:t>
        <a:bodyPr/>
        <a:lstStyle/>
        <a:p>
          <a:r>
            <a:rPr lang="en-GB" noProof="0" dirty="0"/>
            <a:t>Domain standards</a:t>
          </a:r>
        </a:p>
      </dgm:t>
    </dgm:pt>
    <dgm:pt modelId="{6C2FA554-C6D7-414D-BEC8-58EE5E42A5AD}" type="parTrans" cxnId="{E27BE876-476F-4F2F-8EED-06B105106254}">
      <dgm:prSet/>
      <dgm:spPr/>
      <dgm:t>
        <a:bodyPr/>
        <a:lstStyle/>
        <a:p>
          <a:endParaRPr lang="nl-BE"/>
        </a:p>
      </dgm:t>
    </dgm:pt>
    <dgm:pt modelId="{E6C49796-7CDD-4A4B-8351-606D186EAC10}" type="sibTrans" cxnId="{E27BE876-476F-4F2F-8EED-06B105106254}">
      <dgm:prSet/>
      <dgm:spPr/>
      <dgm:t>
        <a:bodyPr/>
        <a:lstStyle/>
        <a:p>
          <a:endParaRPr lang="nl-BE"/>
        </a:p>
      </dgm:t>
    </dgm:pt>
    <dgm:pt modelId="{B6BA66AA-FF2A-4AD5-A640-532F1BA63760}">
      <dgm:prSet phldrT="[Tekst]"/>
      <dgm:spPr/>
      <dgm:t>
        <a:bodyPr/>
        <a:lstStyle/>
        <a:p>
          <a:r>
            <a:rPr lang="en-GB" noProof="0" dirty="0"/>
            <a:t>Minimum level of tech interoperability</a:t>
          </a:r>
        </a:p>
      </dgm:t>
    </dgm:pt>
    <dgm:pt modelId="{862DB37A-9F7A-4058-8C63-7D5B877139E8}" type="parTrans" cxnId="{BE3C223F-58AF-4C9C-88EF-970D06A4829A}">
      <dgm:prSet/>
      <dgm:spPr/>
      <dgm:t>
        <a:bodyPr/>
        <a:lstStyle/>
        <a:p>
          <a:endParaRPr lang="nl-BE"/>
        </a:p>
      </dgm:t>
    </dgm:pt>
    <dgm:pt modelId="{3C5CBE06-CBAF-4EEA-88C4-BBFF3190080D}" type="sibTrans" cxnId="{BE3C223F-58AF-4C9C-88EF-970D06A4829A}">
      <dgm:prSet/>
      <dgm:spPr/>
      <dgm:t>
        <a:bodyPr/>
        <a:lstStyle/>
        <a:p>
          <a:endParaRPr lang="nl-BE"/>
        </a:p>
      </dgm:t>
    </dgm:pt>
    <dgm:pt modelId="{9F7D53F9-7169-4A41-9626-A479A161FA48}">
      <dgm:prSet phldrT="[Tekst]"/>
      <dgm:spPr/>
      <dgm:t>
        <a:bodyPr/>
        <a:lstStyle/>
        <a:p>
          <a:r>
            <a:rPr lang="en-GB" noProof="0" dirty="0"/>
            <a:t>Identity verification</a:t>
          </a:r>
        </a:p>
      </dgm:t>
    </dgm:pt>
    <dgm:pt modelId="{6074F62B-448F-41A8-BCF3-3A4E4665C00D}" type="parTrans" cxnId="{0EF3840F-F038-4BFA-A906-30AE9E0F8A01}">
      <dgm:prSet/>
      <dgm:spPr/>
      <dgm:t>
        <a:bodyPr/>
        <a:lstStyle/>
        <a:p>
          <a:endParaRPr lang="nl-BE"/>
        </a:p>
      </dgm:t>
    </dgm:pt>
    <dgm:pt modelId="{29A7C945-7EAC-4E7A-8BA4-C703D165659A}" type="sibTrans" cxnId="{0EF3840F-F038-4BFA-A906-30AE9E0F8A01}">
      <dgm:prSet/>
      <dgm:spPr/>
      <dgm:t>
        <a:bodyPr/>
        <a:lstStyle/>
        <a:p>
          <a:endParaRPr lang="nl-BE"/>
        </a:p>
      </dgm:t>
    </dgm:pt>
    <dgm:pt modelId="{F48DE914-2996-4966-8610-0D81A45B943C}">
      <dgm:prSet phldrT="[Tekst]"/>
      <dgm:spPr/>
      <dgm:t>
        <a:bodyPr/>
        <a:lstStyle/>
        <a:p>
          <a:r>
            <a:rPr lang="en-GB" noProof="0" dirty="0"/>
            <a:t>Consent management</a:t>
          </a:r>
        </a:p>
        <a:p>
          <a:r>
            <a:rPr lang="en-GB" noProof="0" dirty="0"/>
            <a:t>Data catalogue</a:t>
          </a:r>
        </a:p>
      </dgm:t>
    </dgm:pt>
    <dgm:pt modelId="{9BBDB8B1-43DC-4A0E-9BD6-6E0435473368}" type="parTrans" cxnId="{5F529ED2-2B01-4B8B-B5E0-1E857F02A2E3}">
      <dgm:prSet/>
      <dgm:spPr/>
      <dgm:t>
        <a:bodyPr/>
        <a:lstStyle/>
        <a:p>
          <a:endParaRPr lang="nl-BE"/>
        </a:p>
      </dgm:t>
    </dgm:pt>
    <dgm:pt modelId="{ECC75E5D-B372-4E9D-838E-9C05F4B00A89}" type="sibTrans" cxnId="{5F529ED2-2B01-4B8B-B5E0-1E857F02A2E3}">
      <dgm:prSet/>
      <dgm:spPr/>
      <dgm:t>
        <a:bodyPr/>
        <a:lstStyle/>
        <a:p>
          <a:endParaRPr lang="nl-BE"/>
        </a:p>
      </dgm:t>
    </dgm:pt>
    <dgm:pt modelId="{812937E5-B3DD-429A-BAC0-6178D227D95E}">
      <dgm:prSet phldrT="[Tekst]"/>
      <dgm:spPr/>
      <dgm:t>
        <a:bodyPr/>
        <a:lstStyle/>
        <a:p>
          <a:pPr rtl="0"/>
          <a:r>
            <a:rPr lang="nl-BE"/>
            <a:t>Business compliance</a:t>
          </a:r>
          <a:r>
            <a:rPr lang="nl-BE">
              <a:latin typeface="Poppins medium"/>
            </a:rPr>
            <a:t> </a:t>
          </a:r>
          <a:endParaRPr lang="nl-BE"/>
        </a:p>
      </dgm:t>
    </dgm:pt>
    <dgm:pt modelId="{AC88D213-1536-4C09-AFC4-970737A8144D}" type="parTrans" cxnId="{7E1FC215-191C-460B-B286-EDB02F636B5F}">
      <dgm:prSet/>
      <dgm:spPr/>
      <dgm:t>
        <a:bodyPr/>
        <a:lstStyle/>
        <a:p>
          <a:endParaRPr lang="nl-BE"/>
        </a:p>
      </dgm:t>
    </dgm:pt>
    <dgm:pt modelId="{FF9F5C98-0129-4A60-9FD4-336447E2904E}" type="sibTrans" cxnId="{7E1FC215-191C-460B-B286-EDB02F636B5F}">
      <dgm:prSet/>
      <dgm:spPr/>
      <dgm:t>
        <a:bodyPr/>
        <a:lstStyle/>
        <a:p>
          <a:endParaRPr lang="nl-BE"/>
        </a:p>
      </dgm:t>
    </dgm:pt>
    <dgm:pt modelId="{95D33074-F495-4450-8ED2-DC478311AC4E}">
      <dgm:prSet phldrT="[Tekst]"/>
      <dgm:spPr/>
      <dgm:t>
        <a:bodyPr/>
        <a:lstStyle/>
        <a:p>
          <a:r>
            <a:rPr lang="en-GB" noProof="0" dirty="0"/>
            <a:t>DGA for DISPs</a:t>
          </a:r>
        </a:p>
      </dgm:t>
    </dgm:pt>
    <dgm:pt modelId="{6409294E-5392-4665-8AA1-CD87D0833462}" type="parTrans" cxnId="{AB4DC5A1-2D60-4751-A83E-AE6850116C38}">
      <dgm:prSet/>
      <dgm:spPr/>
      <dgm:t>
        <a:bodyPr/>
        <a:lstStyle/>
        <a:p>
          <a:endParaRPr lang="nl-BE"/>
        </a:p>
      </dgm:t>
    </dgm:pt>
    <dgm:pt modelId="{CA00549D-D577-4403-84B6-2D6A4D81B4B0}" type="sibTrans" cxnId="{AB4DC5A1-2D60-4751-A83E-AE6850116C38}">
      <dgm:prSet/>
      <dgm:spPr/>
      <dgm:t>
        <a:bodyPr/>
        <a:lstStyle/>
        <a:p>
          <a:endParaRPr lang="nl-BE"/>
        </a:p>
      </dgm:t>
    </dgm:pt>
    <dgm:pt modelId="{EFB78E05-DC1A-4D34-A45D-4E1DE6D7EF04}">
      <dgm:prSet phldrT="[Tekst]"/>
      <dgm:spPr/>
      <dgm:t>
        <a:bodyPr/>
        <a:lstStyle/>
        <a:p>
          <a:r>
            <a:rPr lang="en-GB" noProof="0" dirty="0"/>
            <a:t>Interoperable business models</a:t>
          </a:r>
        </a:p>
      </dgm:t>
    </dgm:pt>
    <dgm:pt modelId="{4B0418CD-3CD6-4C65-88A4-11D379BC93E6}" type="parTrans" cxnId="{D77FE192-0076-4062-AFAD-8E033782B5E2}">
      <dgm:prSet/>
      <dgm:spPr/>
      <dgm:t>
        <a:bodyPr/>
        <a:lstStyle/>
        <a:p>
          <a:endParaRPr lang="nl-BE"/>
        </a:p>
      </dgm:t>
    </dgm:pt>
    <dgm:pt modelId="{C7699974-87C1-4A5D-8507-294F3907B152}" type="sibTrans" cxnId="{D77FE192-0076-4062-AFAD-8E033782B5E2}">
      <dgm:prSet/>
      <dgm:spPr/>
      <dgm:t>
        <a:bodyPr/>
        <a:lstStyle/>
        <a:p>
          <a:endParaRPr lang="nl-BE"/>
        </a:p>
      </dgm:t>
    </dgm:pt>
    <dgm:pt modelId="{1D2465F6-DB55-46D0-B073-20FC77D48077}">
      <dgm:prSet phldrT="[Tekst]"/>
      <dgm:spPr/>
      <dgm:t>
        <a:bodyPr/>
        <a:lstStyle/>
        <a:p>
          <a:r>
            <a:rPr lang="en-GB" noProof="0" dirty="0"/>
            <a:t>Agree with fees</a:t>
          </a:r>
        </a:p>
      </dgm:t>
    </dgm:pt>
    <dgm:pt modelId="{C9FFE5ED-3AEB-441C-8389-D9C449C6DE54}" type="parTrans" cxnId="{DE768EDB-7C2A-4E30-967C-7CBC470FE79B}">
      <dgm:prSet/>
      <dgm:spPr/>
      <dgm:t>
        <a:bodyPr/>
        <a:lstStyle/>
        <a:p>
          <a:endParaRPr lang="nl-BE"/>
        </a:p>
      </dgm:t>
    </dgm:pt>
    <dgm:pt modelId="{9AD8698A-5669-4883-A404-2BEF3E534209}" type="sibTrans" cxnId="{DE768EDB-7C2A-4E30-967C-7CBC470FE79B}">
      <dgm:prSet/>
      <dgm:spPr/>
      <dgm:t>
        <a:bodyPr/>
        <a:lstStyle/>
        <a:p>
          <a:endParaRPr lang="nl-BE"/>
        </a:p>
      </dgm:t>
    </dgm:pt>
    <dgm:pt modelId="{4C4B9791-A310-4032-B18F-A05ED4542CB9}" type="pres">
      <dgm:prSet presAssocID="{09237B8E-3B7D-467C-9787-743ACE20DCF1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25B2947A-26AB-4FFB-981F-A3F06E34116F}" type="pres">
      <dgm:prSet presAssocID="{FE463820-8E54-4AAA-BE8C-6191E80260D6}" presName="parentText1" presStyleLbl="node1" presStyleIdx="0" presStyleCnt="3" custScaleX="114726" custLinFactNeighborX="-7802" custLinFactNeighborY="-772">
        <dgm:presLayoutVars>
          <dgm:chMax/>
          <dgm:chPref val="3"/>
          <dgm:bulletEnabled val="1"/>
        </dgm:presLayoutVars>
      </dgm:prSet>
      <dgm:spPr/>
    </dgm:pt>
    <dgm:pt modelId="{6A7FBE45-29C3-48E5-93D5-CCF064354E28}" type="pres">
      <dgm:prSet presAssocID="{FE463820-8E54-4AAA-BE8C-6191E80260D6}" presName="childText1" presStyleLbl="solidAlignAcc1" presStyleIdx="0" presStyleCnt="3" custScaleX="148414" custLinFactNeighborX="-25919" custLinFactNeighborY="-421">
        <dgm:presLayoutVars>
          <dgm:chMax val="0"/>
          <dgm:chPref val="0"/>
          <dgm:bulletEnabled val="1"/>
        </dgm:presLayoutVars>
      </dgm:prSet>
      <dgm:spPr/>
    </dgm:pt>
    <dgm:pt modelId="{1641F765-85E7-4E6A-ADEB-48556AD24028}" type="pres">
      <dgm:prSet presAssocID="{7AC49A55-1137-42F2-9830-ADE4F5A29EFD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F3396C47-6265-4833-90A7-B3ACC2B81A1B}" type="pres">
      <dgm:prSet presAssocID="{7AC49A55-1137-42F2-9830-ADE4F5A29EFD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1FB8C245-A680-4C5B-AF82-51FE7C63C617}" type="pres">
      <dgm:prSet presAssocID="{812937E5-B3DD-429A-BAC0-6178D227D95E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577BC512-4B8C-4CC3-9FC9-8F7020F5C475}" type="pres">
      <dgm:prSet presAssocID="{812937E5-B3DD-429A-BAC0-6178D227D95E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4D5A700-786A-4D6E-A2D3-679B865EA7D8}" type="presOf" srcId="{9F7D53F9-7169-4A41-9626-A479A161FA48}" destId="{F3396C47-6265-4833-90A7-B3ACC2B81A1B}" srcOrd="0" destOrd="4" presId="urn:microsoft.com/office/officeart/2009/3/layout/IncreasingArrowsProcess"/>
    <dgm:cxn modelId="{A8D65706-5475-4C5A-B95A-0C2DA522AC61}" type="presOf" srcId="{F48DE914-2996-4966-8610-0D81A45B943C}" destId="{F3396C47-6265-4833-90A7-B3ACC2B81A1B}" srcOrd="0" destOrd="5" presId="urn:microsoft.com/office/officeart/2009/3/layout/IncreasingArrowsProcess"/>
    <dgm:cxn modelId="{7410D90B-096A-4774-A3C5-3E17F9AA9A01}" srcId="{09237B8E-3B7D-467C-9787-743ACE20DCF1}" destId="{FE463820-8E54-4AAA-BE8C-6191E80260D6}" srcOrd="0" destOrd="0" parTransId="{76598155-A789-4015-A755-F7062075C06A}" sibTransId="{03213AA8-0355-4C0E-97C2-434B22B7003D}"/>
    <dgm:cxn modelId="{0EF3840F-F038-4BFA-A906-30AE9E0F8A01}" srcId="{7AC49A55-1137-42F2-9830-ADE4F5A29EFD}" destId="{9F7D53F9-7169-4A41-9626-A479A161FA48}" srcOrd="2" destOrd="0" parTransId="{6074F62B-448F-41A8-BCF3-3A4E4665C00D}" sibTransId="{29A7C945-7EAC-4E7A-8BA4-C703D165659A}"/>
    <dgm:cxn modelId="{B26E4D15-CAE9-4C46-B6A8-7A75DC21C3D4}" type="presOf" srcId="{363E2E8F-EC4C-4521-AB55-7D8319FA5DC4}" destId="{F3396C47-6265-4833-90A7-B3ACC2B81A1B}" srcOrd="0" destOrd="2" presId="urn:microsoft.com/office/officeart/2009/3/layout/IncreasingArrowsProcess"/>
    <dgm:cxn modelId="{7E1FC215-191C-460B-B286-EDB02F636B5F}" srcId="{09237B8E-3B7D-467C-9787-743ACE20DCF1}" destId="{812937E5-B3DD-429A-BAC0-6178D227D95E}" srcOrd="2" destOrd="0" parTransId="{AC88D213-1536-4C09-AFC4-970737A8144D}" sibTransId="{FF9F5C98-0129-4A60-9FD4-336447E2904E}"/>
    <dgm:cxn modelId="{7C272B1C-9925-4437-B4CB-430EA79083EB}" type="presOf" srcId="{D486532E-9224-4A71-96CA-DD64BB61C0E7}" destId="{6A7FBE45-29C3-48E5-93D5-CCF064354E28}" srcOrd="0" destOrd="1" presId="urn:microsoft.com/office/officeart/2009/3/layout/IncreasingArrowsProcess"/>
    <dgm:cxn modelId="{75A3061D-FF83-4526-845C-8179FE9E2A5B}" type="presOf" srcId="{B6BA66AA-FF2A-4AD5-A640-532F1BA63760}" destId="{F3396C47-6265-4833-90A7-B3ACC2B81A1B}" srcOrd="0" destOrd="0" presId="urn:microsoft.com/office/officeart/2009/3/layout/IncreasingArrowsProcess"/>
    <dgm:cxn modelId="{231C8031-3FA3-4028-A8E6-C1FF151719C4}" type="presOf" srcId="{95D33074-F495-4450-8ED2-DC478311AC4E}" destId="{577BC512-4B8C-4CC3-9FC9-8F7020F5C475}" srcOrd="0" destOrd="0" presId="urn:microsoft.com/office/officeart/2009/3/layout/IncreasingArrowsProcess"/>
    <dgm:cxn modelId="{041FFA38-1ED2-471E-9A60-4105EE063692}" type="presOf" srcId="{EFB78E05-DC1A-4D34-A45D-4E1DE6D7EF04}" destId="{577BC512-4B8C-4CC3-9FC9-8F7020F5C475}" srcOrd="0" destOrd="1" presId="urn:microsoft.com/office/officeart/2009/3/layout/IncreasingArrowsProcess"/>
    <dgm:cxn modelId="{4BB7043C-3867-43DC-93A1-719C21DE44F8}" type="presOf" srcId="{0333C5AE-81CF-49AC-9228-9856F251CE3F}" destId="{6A7FBE45-29C3-48E5-93D5-CCF064354E28}" srcOrd="0" destOrd="0" presId="urn:microsoft.com/office/officeart/2009/3/layout/IncreasingArrowsProcess"/>
    <dgm:cxn modelId="{BE3C223F-58AF-4C9C-88EF-970D06A4829A}" srcId="{7AC49A55-1137-42F2-9830-ADE4F5A29EFD}" destId="{B6BA66AA-FF2A-4AD5-A640-532F1BA63760}" srcOrd="0" destOrd="0" parTransId="{862DB37A-9F7A-4058-8C63-7D5B877139E8}" sibTransId="{3C5CBE06-CBAF-4EEA-88C4-BBFF3190080D}"/>
    <dgm:cxn modelId="{7EC3B962-A46F-477F-86DF-B53B788940BE}" srcId="{FE463820-8E54-4AAA-BE8C-6191E80260D6}" destId="{0333C5AE-81CF-49AC-9228-9856F251CE3F}" srcOrd="0" destOrd="0" parTransId="{79C75027-6233-48E3-A64B-421917BFFAE6}" sibTransId="{016D0DD3-D21B-4662-9887-372D64EBACB5}"/>
    <dgm:cxn modelId="{C01C2669-D0F4-4741-91BF-F4571752A7F4}" type="presOf" srcId="{FE463820-8E54-4AAA-BE8C-6191E80260D6}" destId="{25B2947A-26AB-4FFB-981F-A3F06E34116F}" srcOrd="0" destOrd="0" presId="urn:microsoft.com/office/officeart/2009/3/layout/IncreasingArrowsProcess"/>
    <dgm:cxn modelId="{96F01D4F-5725-46BF-BA90-0E9E6AE1235A}" type="presOf" srcId="{59D904DF-AFBD-4B53-8D42-8F95544E80D8}" destId="{6A7FBE45-29C3-48E5-93D5-CCF064354E28}" srcOrd="0" destOrd="3" presId="urn:microsoft.com/office/officeart/2009/3/layout/IncreasingArrowsProcess"/>
    <dgm:cxn modelId="{E27BE876-476F-4F2F-8EED-06B105106254}" srcId="{7AC49A55-1137-42F2-9830-ADE4F5A29EFD}" destId="{FC184BDC-9857-4209-AC0B-E37812CC6B58}" srcOrd="1" destOrd="0" parTransId="{6C2FA554-C6D7-414D-BEC8-58EE5E42A5AD}" sibTransId="{E6C49796-7CDD-4A4B-8351-606D186EAC10}"/>
    <dgm:cxn modelId="{CBC08B58-115F-4EBD-B745-EC115C812DA1}" type="presOf" srcId="{7AC49A55-1137-42F2-9830-ADE4F5A29EFD}" destId="{1641F765-85E7-4E6A-ADEB-48556AD24028}" srcOrd="0" destOrd="0" presId="urn:microsoft.com/office/officeart/2009/3/layout/IncreasingArrowsProcess"/>
    <dgm:cxn modelId="{FD485A7C-6FF1-4681-95CA-DDFFA7F768F9}" srcId="{FE463820-8E54-4AAA-BE8C-6191E80260D6}" destId="{59D904DF-AFBD-4B53-8D42-8F95544E80D8}" srcOrd="3" destOrd="0" parTransId="{0B5A0C3B-8BDE-4A87-8AEB-861E444F66CE}" sibTransId="{3A36BD54-98E5-45C8-9DC8-1640438302A1}"/>
    <dgm:cxn modelId="{84D8D68A-E0B0-4825-996B-70444B538BE0}" type="presOf" srcId="{FC184BDC-9857-4209-AC0B-E37812CC6B58}" destId="{F3396C47-6265-4833-90A7-B3ACC2B81A1B}" srcOrd="0" destOrd="3" presId="urn:microsoft.com/office/officeart/2009/3/layout/IncreasingArrowsProcess"/>
    <dgm:cxn modelId="{D77FE192-0076-4062-AFAD-8E033782B5E2}" srcId="{812937E5-B3DD-429A-BAC0-6178D227D95E}" destId="{EFB78E05-DC1A-4D34-A45D-4E1DE6D7EF04}" srcOrd="1" destOrd="0" parTransId="{4B0418CD-3CD6-4C65-88A4-11D379BC93E6}" sibTransId="{C7699974-87C1-4A5D-8507-294F3907B152}"/>
    <dgm:cxn modelId="{C6156393-C6F4-4628-A8E3-4A6A083B9BD3}" srcId="{FE463820-8E54-4AAA-BE8C-6191E80260D6}" destId="{BC744ECD-35DA-430B-AA2F-ECD37485339D}" srcOrd="4" destOrd="0" parTransId="{3C083DDF-6CB4-495B-89F2-B37897A7D1DF}" sibTransId="{D992587A-2D0D-4769-9869-21D79EEB7794}"/>
    <dgm:cxn modelId="{F230EBA0-0AFA-41DD-8EAE-5B95B38B0681}" srcId="{B6BA66AA-FF2A-4AD5-A640-532F1BA63760}" destId="{363E2E8F-EC4C-4521-AB55-7D8319FA5DC4}" srcOrd="1" destOrd="0" parTransId="{D356EB57-EB19-45F0-BDB5-ED49FD161AF8}" sibTransId="{CE4AE0DB-2E9A-4F47-A735-FCAE91E585C0}"/>
    <dgm:cxn modelId="{AB4DC5A1-2D60-4751-A83E-AE6850116C38}" srcId="{812937E5-B3DD-429A-BAC0-6178D227D95E}" destId="{95D33074-F495-4450-8ED2-DC478311AC4E}" srcOrd="0" destOrd="0" parTransId="{6409294E-5392-4665-8AA1-CD87D0833462}" sibTransId="{CA00549D-D577-4403-84B6-2D6A4D81B4B0}"/>
    <dgm:cxn modelId="{F6F186B1-0B56-4920-8387-9B1A73AA3690}" srcId="{FE463820-8E54-4AAA-BE8C-6191E80260D6}" destId="{D486532E-9224-4A71-96CA-DD64BB61C0E7}" srcOrd="1" destOrd="0" parTransId="{77AB5F36-5CE5-4052-B9AE-C96813296D45}" sibTransId="{A3399424-D0A1-4F4A-BB17-20A2577F16ED}"/>
    <dgm:cxn modelId="{EEBDB6B5-59F0-4C28-935A-8FE210CC8A63}" type="presOf" srcId="{812937E5-B3DD-429A-BAC0-6178D227D95E}" destId="{1FB8C245-A680-4C5B-AF82-51FE7C63C617}" srcOrd="0" destOrd="0" presId="urn:microsoft.com/office/officeart/2009/3/layout/IncreasingArrowsProcess"/>
    <dgm:cxn modelId="{1BC9CDC0-0110-4280-BA68-F9C883262984}" srcId="{09237B8E-3B7D-467C-9787-743ACE20DCF1}" destId="{7AC49A55-1137-42F2-9830-ADE4F5A29EFD}" srcOrd="1" destOrd="0" parTransId="{1167F5D0-A8B6-41C4-897C-1E28EEFFFBFB}" sibTransId="{1635E480-1335-43AA-A1DB-69AEDA890DA4}"/>
    <dgm:cxn modelId="{ED121BC7-3E09-4938-8563-B267C1BF7B17}" type="presOf" srcId="{3C0558A2-E83F-4B03-A666-62C51D0E40AB}" destId="{F3396C47-6265-4833-90A7-B3ACC2B81A1B}" srcOrd="0" destOrd="1" presId="urn:microsoft.com/office/officeart/2009/3/layout/IncreasingArrowsProcess"/>
    <dgm:cxn modelId="{112EAFCD-F6F8-40CF-B1F8-6E9C21502E01}" type="presOf" srcId="{6492A581-1DF4-48A2-8E2F-CD21986DC25C}" destId="{6A7FBE45-29C3-48E5-93D5-CCF064354E28}" srcOrd="0" destOrd="2" presId="urn:microsoft.com/office/officeart/2009/3/layout/IncreasingArrowsProcess"/>
    <dgm:cxn modelId="{5F529ED2-2B01-4B8B-B5E0-1E857F02A2E3}" srcId="{7AC49A55-1137-42F2-9830-ADE4F5A29EFD}" destId="{F48DE914-2996-4966-8610-0D81A45B943C}" srcOrd="3" destOrd="0" parTransId="{9BBDB8B1-43DC-4A0E-9BD6-6E0435473368}" sibTransId="{ECC75E5D-B372-4E9D-838E-9C05F4B00A89}"/>
    <dgm:cxn modelId="{DE768EDB-7C2A-4E30-967C-7CBC470FE79B}" srcId="{812937E5-B3DD-429A-BAC0-6178D227D95E}" destId="{1D2465F6-DB55-46D0-B073-20FC77D48077}" srcOrd="2" destOrd="0" parTransId="{C9FFE5ED-3AEB-441C-8389-D9C449C6DE54}" sibTransId="{9AD8698A-5669-4883-A404-2BEF3E534209}"/>
    <dgm:cxn modelId="{25BC90DD-6900-4AD3-A2BC-ED9ACE23ECE8}" type="presOf" srcId="{BC744ECD-35DA-430B-AA2F-ECD37485339D}" destId="{6A7FBE45-29C3-48E5-93D5-CCF064354E28}" srcOrd="0" destOrd="4" presId="urn:microsoft.com/office/officeart/2009/3/layout/IncreasingArrowsProcess"/>
    <dgm:cxn modelId="{93A1BFE7-A128-4136-9008-2E64EE70F0F4}" srcId="{FE463820-8E54-4AAA-BE8C-6191E80260D6}" destId="{6492A581-1DF4-48A2-8E2F-CD21986DC25C}" srcOrd="2" destOrd="0" parTransId="{BCF35CF6-BF39-4697-BE4A-F17787DBFEF9}" sibTransId="{1F75FC9A-87E6-4BBC-BBA3-E9B9981391C8}"/>
    <dgm:cxn modelId="{A5F612F3-F4CD-4E33-B33C-40574CB39234}" type="presOf" srcId="{1D2465F6-DB55-46D0-B073-20FC77D48077}" destId="{577BC512-4B8C-4CC3-9FC9-8F7020F5C475}" srcOrd="0" destOrd="2" presId="urn:microsoft.com/office/officeart/2009/3/layout/IncreasingArrowsProcess"/>
    <dgm:cxn modelId="{84E807F8-04B7-4F77-AC1F-4B9EDDC43B0F}" srcId="{B6BA66AA-FF2A-4AD5-A640-532F1BA63760}" destId="{3C0558A2-E83F-4B03-A666-62C51D0E40AB}" srcOrd="0" destOrd="0" parTransId="{63D4A6A0-F598-423B-ABD1-50E603F35B92}" sibTransId="{43366B56-54CA-4809-B890-22084F995E7C}"/>
    <dgm:cxn modelId="{EBF384F9-196D-4386-8FF2-C948D77034FC}" type="presOf" srcId="{09237B8E-3B7D-467C-9787-743ACE20DCF1}" destId="{4C4B9791-A310-4032-B18F-A05ED4542CB9}" srcOrd="0" destOrd="0" presId="urn:microsoft.com/office/officeart/2009/3/layout/IncreasingArrowsProcess"/>
    <dgm:cxn modelId="{01F9174D-64D5-46CF-AF6C-34742DA61E38}" type="presParOf" srcId="{4C4B9791-A310-4032-B18F-A05ED4542CB9}" destId="{25B2947A-26AB-4FFB-981F-A3F06E34116F}" srcOrd="0" destOrd="0" presId="urn:microsoft.com/office/officeart/2009/3/layout/IncreasingArrowsProcess"/>
    <dgm:cxn modelId="{A021ADCA-B99A-4C5D-A28A-940BFB51DFEF}" type="presParOf" srcId="{4C4B9791-A310-4032-B18F-A05ED4542CB9}" destId="{6A7FBE45-29C3-48E5-93D5-CCF064354E28}" srcOrd="1" destOrd="0" presId="urn:microsoft.com/office/officeart/2009/3/layout/IncreasingArrowsProcess"/>
    <dgm:cxn modelId="{EBCFFBF2-9657-43BC-9B96-D6CB9B5D4B00}" type="presParOf" srcId="{4C4B9791-A310-4032-B18F-A05ED4542CB9}" destId="{1641F765-85E7-4E6A-ADEB-48556AD24028}" srcOrd="2" destOrd="0" presId="urn:microsoft.com/office/officeart/2009/3/layout/IncreasingArrowsProcess"/>
    <dgm:cxn modelId="{78C58E92-4FDE-4AA3-B305-F1607B04AA40}" type="presParOf" srcId="{4C4B9791-A310-4032-B18F-A05ED4542CB9}" destId="{F3396C47-6265-4833-90A7-B3ACC2B81A1B}" srcOrd="3" destOrd="0" presId="urn:microsoft.com/office/officeart/2009/3/layout/IncreasingArrowsProcess"/>
    <dgm:cxn modelId="{A60A779D-30A2-4110-BE07-EB4A0E656F5C}" type="presParOf" srcId="{4C4B9791-A310-4032-B18F-A05ED4542CB9}" destId="{1FB8C245-A680-4C5B-AF82-51FE7C63C617}" srcOrd="4" destOrd="0" presId="urn:microsoft.com/office/officeart/2009/3/layout/IncreasingArrowsProcess"/>
    <dgm:cxn modelId="{5EE17976-49DE-4DD8-A40C-E29313CDD6CD}" type="presParOf" srcId="{4C4B9791-A310-4032-B18F-A05ED4542CB9}" destId="{577BC512-4B8C-4CC3-9FC9-8F7020F5C475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2947A-26AB-4FFB-981F-A3F06E34116F}">
      <dsp:nvSpPr>
        <dsp:cNvPr id="0" name=""/>
        <dsp:cNvSpPr/>
      </dsp:nvSpPr>
      <dsp:spPr>
        <a:xfrm>
          <a:off x="700011" y="3"/>
          <a:ext cx="10319447" cy="1309994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07962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/>
            <a:t>Legal compliance</a:t>
          </a:r>
        </a:p>
      </dsp:txBody>
      <dsp:txXfrm>
        <a:off x="700011" y="327502"/>
        <a:ext cx="9991949" cy="654997"/>
      </dsp:txXfrm>
    </dsp:sp>
    <dsp:sp modelId="{6A7FBE45-29C3-48E5-93D5-CCF064354E28}">
      <dsp:nvSpPr>
        <dsp:cNvPr id="0" name=""/>
        <dsp:cNvSpPr/>
      </dsp:nvSpPr>
      <dsp:spPr>
        <a:xfrm>
          <a:off x="675382" y="1009687"/>
          <a:ext cx="4111688" cy="2523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Principles for data intermediaries: neutral, </a:t>
          </a:r>
          <a:r>
            <a:rPr lang="en-GB" sz="1500" kern="1200" noProof="0" dirty="0">
              <a:latin typeface="Poppins medium"/>
            </a:rPr>
            <a:t>non-discriminatory</a:t>
          </a:r>
          <a:r>
            <a:rPr lang="en-GB" sz="1500" kern="1200" noProof="0" dirty="0"/>
            <a:t>, security, restriction of data usage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Portability</a:t>
          </a:r>
          <a:r>
            <a:rPr lang="en-GB" sz="1500" kern="1200" noProof="0" dirty="0">
              <a:latin typeface="Poppins medium"/>
            </a:rPr>
            <a:t> 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Accessibility of data by design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Access to users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Data sovereignty, also for primary producers</a:t>
          </a:r>
        </a:p>
      </dsp:txBody>
      <dsp:txXfrm>
        <a:off x="675382" y="1009687"/>
        <a:ext cx="4111688" cy="2523532"/>
      </dsp:txXfrm>
    </dsp:sp>
    <dsp:sp modelId="{1641F765-85E7-4E6A-ADEB-48556AD24028}">
      <dsp:nvSpPr>
        <dsp:cNvPr id="0" name=""/>
        <dsp:cNvSpPr/>
      </dsp:nvSpPr>
      <dsp:spPr>
        <a:xfrm>
          <a:off x="4834500" y="446781"/>
          <a:ext cx="6224446" cy="1309994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07962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/>
            <a:t>Technical compliance</a:t>
          </a:r>
        </a:p>
      </dsp:txBody>
      <dsp:txXfrm>
        <a:off x="4834500" y="774280"/>
        <a:ext cx="5896948" cy="654997"/>
      </dsp:txXfrm>
    </dsp:sp>
    <dsp:sp modelId="{F3396C47-6265-4833-90A7-B3ACC2B81A1B}">
      <dsp:nvSpPr>
        <dsp:cNvPr id="0" name=""/>
        <dsp:cNvSpPr/>
      </dsp:nvSpPr>
      <dsp:spPr>
        <a:xfrm>
          <a:off x="4834500" y="1456976"/>
          <a:ext cx="2770418" cy="25235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Minimum level of tech interoperability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noProof="0" dirty="0"/>
            <a:t>Data clearing house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 noProof="0" dirty="0"/>
            <a:t>Connectors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Domain standards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Identity verification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Consent management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Data catalogue</a:t>
          </a:r>
        </a:p>
      </dsp:txBody>
      <dsp:txXfrm>
        <a:off x="4834500" y="1456976"/>
        <a:ext cx="2770418" cy="2523532"/>
      </dsp:txXfrm>
    </dsp:sp>
    <dsp:sp modelId="{1FB8C245-A680-4C5B-AF82-51FE7C63C617}">
      <dsp:nvSpPr>
        <dsp:cNvPr id="0" name=""/>
        <dsp:cNvSpPr/>
      </dsp:nvSpPr>
      <dsp:spPr>
        <a:xfrm>
          <a:off x="7604918" y="883446"/>
          <a:ext cx="3454027" cy="1309994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07962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/>
            <a:t>Business compliance</a:t>
          </a:r>
          <a:r>
            <a:rPr lang="nl-BE" sz="2100" kern="1200">
              <a:latin typeface="Poppins medium"/>
            </a:rPr>
            <a:t> </a:t>
          </a:r>
          <a:endParaRPr lang="nl-BE" sz="2100" kern="1200"/>
        </a:p>
      </dsp:txBody>
      <dsp:txXfrm>
        <a:off x="7604918" y="1210945"/>
        <a:ext cx="3126529" cy="654997"/>
      </dsp:txXfrm>
    </dsp:sp>
    <dsp:sp modelId="{577BC512-4B8C-4CC3-9FC9-8F7020F5C475}">
      <dsp:nvSpPr>
        <dsp:cNvPr id="0" name=""/>
        <dsp:cNvSpPr/>
      </dsp:nvSpPr>
      <dsp:spPr>
        <a:xfrm>
          <a:off x="7604918" y="1893641"/>
          <a:ext cx="2770418" cy="2486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DGA for DISPs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Interoperable business models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Agree with fees</a:t>
          </a:r>
        </a:p>
      </dsp:txBody>
      <dsp:txXfrm>
        <a:off x="7604918" y="1893641"/>
        <a:ext cx="2770418" cy="2486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32F9B7-83F3-8E18-401E-CD6F0B1FC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29EBF-DCC5-7118-328B-771E7FCA0C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876A2-A2FE-4381-A91C-E33FB7B8D5F0}" type="datetimeFigureOut">
              <a:rPr lang="el-GR" smtClean="0"/>
              <a:t>12/3/2024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317C8-CD83-9A21-F249-D3F63C9469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footer</a:t>
            </a:r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75E5D-C3E2-50E7-2384-1C6B64A06E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D0DC9-473C-465D-9A9D-93BECE03802E}" type="slidenum">
              <a:rPr lang="el-GR" smtClean="0"/>
              <a:t>‹Nº›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29716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BAF41-7F91-466B-A6C7-E89114104FC7}" type="datetimeFigureOut">
              <a:rPr lang="el-GR" smtClean="0"/>
              <a:t>12/3/2024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footer</a:t>
            </a:r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A5CC8-D08F-4DE3-A772-438529E5DAE9}" type="slidenum">
              <a:rPr lang="el-GR" smtClean="0"/>
              <a:t>‹Nº›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8796814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CC8-D08F-4DE3-A772-438529E5DAE9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45638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CC8-D08F-4DE3-A772-438529E5DAE9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759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CC8-D08F-4DE3-A772-438529E5DAE9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9015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Once Only Technical System</a:t>
            </a:r>
            <a:r>
              <a:rPr lang="en-GB" dirty="0"/>
              <a:t> (</a:t>
            </a:r>
            <a:r>
              <a:rPr lang="en-GB" i="1" dirty="0"/>
              <a:t>OOTS</a:t>
            </a:r>
            <a:r>
              <a:rPr lang="en-GB" dirty="0"/>
              <a:t>) enables the sharing of information between public administrations across borders between EU countries.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4598E-8BC9-C044-8A47-BFEB9349F68C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6281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CD08-CC40-184F-A183-A47AA29A902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120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CD08-CC40-184F-A183-A47AA29A902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518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6CD08-CC40-184F-A183-A47AA29A902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77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CC8-D08F-4DE3-A772-438529E5DAE9}" type="slidenum">
              <a:rPr lang="el-GR" smtClean="0"/>
              <a:t>28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6109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81ae02c51_0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281ae02c5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88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Incentive</a:t>
            </a:r>
            <a:r>
              <a:rPr lang="fr-FR"/>
              <a:t> to </a:t>
            </a:r>
            <a:r>
              <a:rPr lang="fr-FR" err="1"/>
              <a:t>share</a:t>
            </a:r>
            <a:r>
              <a:rPr lang="fr-FR"/>
              <a:t> data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l-G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A5CC8-D08F-4DE3-A772-438529E5DAE9}" type="slidenum">
              <a:rPr lang="el-GR" smtClean="0"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14221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E491-1C46-0045-2C8B-34F66F85D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761"/>
            <a:ext cx="9144000" cy="19097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DB08E-530F-E19A-FDDF-2E86ECFE7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2599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FF7104-6156-17D6-05B1-84A2422532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7331" y="5982603"/>
            <a:ext cx="1032123" cy="64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645516D-131F-3F10-F918-DF8A33207B98}"/>
              </a:ext>
            </a:extLst>
          </p:cNvPr>
          <p:cNvSpPr txBox="1"/>
          <p:nvPr userDrawn="1"/>
        </p:nvSpPr>
        <p:spPr>
          <a:xfrm>
            <a:off x="349046" y="704046"/>
            <a:ext cx="1823884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700" dirty="0"/>
              <a:t>Building a European framework for the secure and trusted data space for agriculture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E2F40F-7480-74B6-F7BF-46AC0102F8C0}"/>
              </a:ext>
            </a:extLst>
          </p:cNvPr>
          <p:cNvSpPr txBox="1"/>
          <p:nvPr userDrawn="1"/>
        </p:nvSpPr>
        <p:spPr>
          <a:xfrm>
            <a:off x="4939454" y="6010414"/>
            <a:ext cx="4703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noProof="0" dirty="0">
                <a:solidFill>
                  <a:srgbClr val="212529"/>
                </a:solidFill>
                <a:effectLst/>
                <a:latin typeface="-apple-system"/>
              </a:rPr>
              <a:t>Funded by the European Union </a:t>
            </a:r>
            <a:br>
              <a:rPr lang="en-US" b="0" i="0" noProof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sz="1400" b="0" i="0" noProof="0" dirty="0">
                <a:solidFill>
                  <a:srgbClr val="212529"/>
                </a:solidFill>
                <a:effectLst/>
                <a:latin typeface="-apple-system"/>
              </a:rPr>
              <a:t>Digital Europe Programme under grant agreement 101083401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238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8AE9-7130-CE52-A540-CC5F3E75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173"/>
            <a:ext cx="10515600" cy="43147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B5EB79A-AAF3-0C14-165B-0F1FC84E8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10515600" cy="8476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811D5436-0B4B-4968-6E47-760A7F55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0435" y="6356350"/>
            <a:ext cx="7195060" cy="365125"/>
          </a:xfrm>
        </p:spPr>
        <p:txBody>
          <a:bodyPr/>
          <a:lstStyle/>
          <a:p>
            <a:r>
              <a:rPr lang="es-ES"/>
              <a:t>Lleida Tech 2023 | Artificial Intelligence &amp; Optimization Workshop | Oct 26th, 2023</a:t>
            </a:r>
            <a:endParaRPr lang="el-GR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0385386-345B-6474-BBC6-6ED9EC78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t>‹Nº›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65237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44A46-3E44-17F3-265F-D5844D7D6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2383"/>
            <a:ext cx="5181600" cy="41345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33F8AA-95BC-FF09-75FC-4EE978939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2383"/>
            <a:ext cx="5181600" cy="41345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9" name="Title 14">
            <a:extLst>
              <a:ext uri="{FF2B5EF4-FFF2-40B4-BE49-F238E27FC236}">
                <a16:creationId xmlns:a16="http://schemas.microsoft.com/office/drawing/2014/main" id="{2019065A-498D-1C83-B64C-4FD99768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10515600" cy="8476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11" name="Footer Placeholder 19">
            <a:extLst>
              <a:ext uri="{FF2B5EF4-FFF2-40B4-BE49-F238E27FC236}">
                <a16:creationId xmlns:a16="http://schemas.microsoft.com/office/drawing/2014/main" id="{8C003DA1-0BA1-8CFE-3BCE-51813DBF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0435" y="6356350"/>
            <a:ext cx="7195060" cy="365125"/>
          </a:xfrm>
        </p:spPr>
        <p:txBody>
          <a:bodyPr/>
          <a:lstStyle/>
          <a:p>
            <a:r>
              <a:rPr lang="es-ES"/>
              <a:t>Lleida Tech 2023 | Artificial Intelligence &amp; Optimization Workshop | Oct 26th, 2023</a:t>
            </a:r>
            <a:endParaRPr lang="el-GR" dirty="0"/>
          </a:p>
        </p:txBody>
      </p:sp>
      <p:sp>
        <p:nvSpPr>
          <p:cNvPr id="12" name="Slide Number Placeholder 20">
            <a:extLst>
              <a:ext uri="{FF2B5EF4-FFF2-40B4-BE49-F238E27FC236}">
                <a16:creationId xmlns:a16="http://schemas.microsoft.com/office/drawing/2014/main" id="{E18BE1A3-A4AE-8BA2-8389-F27535BA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t>‹Nº›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38985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4">
            <a:extLst>
              <a:ext uri="{FF2B5EF4-FFF2-40B4-BE49-F238E27FC236}">
                <a16:creationId xmlns:a16="http://schemas.microsoft.com/office/drawing/2014/main" id="{5B49EFE6-CE39-B3BA-CA49-E24119A23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10515600" cy="8476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9" name="Footer Placeholder 19">
            <a:extLst>
              <a:ext uri="{FF2B5EF4-FFF2-40B4-BE49-F238E27FC236}">
                <a16:creationId xmlns:a16="http://schemas.microsoft.com/office/drawing/2014/main" id="{DF42B493-41ED-C71F-DB46-7175DC97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0435" y="6356350"/>
            <a:ext cx="7195060" cy="365125"/>
          </a:xfrm>
        </p:spPr>
        <p:txBody>
          <a:bodyPr/>
          <a:lstStyle/>
          <a:p>
            <a:r>
              <a:rPr lang="es-ES"/>
              <a:t>Lleida Tech 2023 | Artificial Intelligence &amp; Optimization Workshop | Oct 26th, 2023</a:t>
            </a:r>
            <a:endParaRPr lang="el-GR" dirty="0"/>
          </a:p>
        </p:txBody>
      </p:sp>
      <p:sp>
        <p:nvSpPr>
          <p:cNvPr id="10" name="Slide Number Placeholder 20">
            <a:extLst>
              <a:ext uri="{FF2B5EF4-FFF2-40B4-BE49-F238E27FC236}">
                <a16:creationId xmlns:a16="http://schemas.microsoft.com/office/drawing/2014/main" id="{6492498B-EC88-C0DB-39B9-85184ED9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t>‹Nº›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46817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3E419-0E75-5844-4DCC-5DB08FBE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‹Nº›</a:t>
            </a:fld>
            <a:endParaRPr lang="el-GR"/>
          </a:p>
        </p:txBody>
      </p:sp>
      <p:sp>
        <p:nvSpPr>
          <p:cNvPr id="6" name="Footer Placeholder 19">
            <a:extLst>
              <a:ext uri="{FF2B5EF4-FFF2-40B4-BE49-F238E27FC236}">
                <a16:creationId xmlns:a16="http://schemas.microsoft.com/office/drawing/2014/main" id="{27DB7F64-BEDF-1E36-190E-C714156E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0435" y="6356350"/>
            <a:ext cx="7195060" cy="365125"/>
          </a:xfrm>
        </p:spPr>
        <p:txBody>
          <a:bodyPr/>
          <a:lstStyle/>
          <a:p>
            <a:r>
              <a:rPr lang="es-ES"/>
              <a:t>Lleida Tech 2023 | Artificial Intelligence &amp; Optimization Workshop | Oct 26th, 2023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62292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8EC4-4209-9192-3776-8F64F0E0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3A165F-CFBD-03B3-20BD-A93D08C76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7750A-2225-3105-0DF1-58B98998E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19">
            <a:extLst>
              <a:ext uri="{FF2B5EF4-FFF2-40B4-BE49-F238E27FC236}">
                <a16:creationId xmlns:a16="http://schemas.microsoft.com/office/drawing/2014/main" id="{64EAEF63-7218-3C67-51B4-004BF71D8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0435" y="6356350"/>
            <a:ext cx="7195060" cy="365125"/>
          </a:xfrm>
        </p:spPr>
        <p:txBody>
          <a:bodyPr/>
          <a:lstStyle/>
          <a:p>
            <a:r>
              <a:rPr lang="es-ES"/>
              <a:t>Lleida Tech 2023 | Artificial Intelligence &amp; Optimization Workshop | Oct 26th, 2023</a:t>
            </a:r>
            <a:endParaRPr lang="el-GR" dirty="0"/>
          </a:p>
        </p:txBody>
      </p:sp>
      <p:sp>
        <p:nvSpPr>
          <p:cNvPr id="12" name="Slide Number Placeholder 20">
            <a:extLst>
              <a:ext uri="{FF2B5EF4-FFF2-40B4-BE49-F238E27FC236}">
                <a16:creationId xmlns:a16="http://schemas.microsoft.com/office/drawing/2014/main" id="{8975BDC2-1803-194F-4DFC-05C40D238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t>‹Nº›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7671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26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401385-7672-0FA0-6DF6-42225572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1257"/>
            <a:ext cx="10515600" cy="9137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5D42A-BDF3-64EE-1C20-866FDA2DE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A7266-1B6E-065D-F203-3BAB4E970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DB64F-20CD-B333-E9C5-58E7F1CB3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6119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Oswald" pitchFamily="2" charset="77"/>
              </a:defRPr>
            </a:lvl1pPr>
          </a:lstStyle>
          <a:p>
            <a:r>
              <a:rPr lang="es-ES"/>
              <a:t>Lleida Tech 2023 | Artificial Intelligence &amp; Optimization Workshop | Oct 26th, 2023</a:t>
            </a:r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C671-A401-7EDF-D571-A2BBE431E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8516" y="6356350"/>
            <a:ext cx="1195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11D01-2893-481F-82DA-BBAECFFEFA3F}" type="slidenum">
              <a:rPr lang="el-GR" smtClean="0"/>
              <a:t>‹Nº›</a:t>
            </a:fld>
            <a:endParaRPr lang="el-GR"/>
          </a:p>
        </p:txBody>
      </p:sp>
      <p:pic>
        <p:nvPicPr>
          <p:cNvPr id="7" name="Picture 21" descr="Logo&#10;&#10;Description automatically generated">
            <a:extLst>
              <a:ext uri="{FF2B5EF4-FFF2-40B4-BE49-F238E27FC236}">
                <a16:creationId xmlns:a16="http://schemas.microsoft.com/office/drawing/2014/main" id="{D874E2E6-0E54-E6E1-0731-EAAB1F8EA40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59" y="116503"/>
            <a:ext cx="1683035" cy="52536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653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4572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485900" indent="-342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85950" indent="-2857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343150" indent="-28575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berto.garcia@udl.ca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s.eclipse.org/projects/technology.xfs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s.eclipse.org/projects/technology.ed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nternationaldataspaces.org/data-connector-report/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gridataspace-csa.eu/dsis-map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obirds.com/en/insights/2023/global/eu-institutions-reach-political-agreement-on-data-a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srn.com/abstract=4589987" TargetMode="External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3id.org/demeter/agri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rrow-right-direction-pointing-29170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53.sv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5.svg"/><Relationship Id="rId5" Type="http://schemas.openxmlformats.org/officeDocument/2006/relationships/image" Target="../media/image63.svg"/><Relationship Id="rId10" Type="http://schemas.openxmlformats.org/officeDocument/2006/relationships/image" Target="../media/image64.png"/><Relationship Id="rId4" Type="http://schemas.openxmlformats.org/officeDocument/2006/relationships/image" Target="../media/image62.png"/><Relationship Id="rId9" Type="http://schemas.openxmlformats.org/officeDocument/2006/relationships/image" Target="../media/image5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agridataspace-csa.eu/deliverabl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roberto.garcia@udl.ca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ssc.eu/page/knowledge-ba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aia-x.eu/technical-committee/architecture-document/23.10/gx_conceptual_model/#overview-pictur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aia-x.eu/framework/?tab=softwar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aia-x.eu/technical-committee/architecture-document/23.10/annex/#annex-a-gaia-x-digital-clearing-house-gxdch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compliance.lab.gaia-x.e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aia-x.eu/technical-committee/architecture-document/23.10/annex/#annex-a-gaia-x-digital-clearing-house-gxdch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A9732-02F7-5A82-B5B6-771A19BF2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761"/>
            <a:ext cx="9144000" cy="1348239"/>
          </a:xfrm>
        </p:spPr>
        <p:txBody>
          <a:bodyPr>
            <a:noAutofit/>
          </a:bodyPr>
          <a:lstStyle/>
          <a:p>
            <a:r>
              <a:rPr lang="en-GB" sz="2800" b="1" dirty="0"/>
              <a:t>Agriculture Data Spaces for Dummies</a:t>
            </a:r>
            <a:endParaRPr lang="es-ES_tradnl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BA3D03-185C-8298-2CF5-A3D3C1B37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6039"/>
            <a:ext cx="9144000" cy="1231679"/>
          </a:xfrm>
        </p:spPr>
        <p:txBody>
          <a:bodyPr>
            <a:normAutofit fontScale="92500" lnSpcReduction="10000"/>
          </a:bodyPr>
          <a:lstStyle/>
          <a:p>
            <a:r>
              <a:rPr lang="es-ES_tradnl" b="1" dirty="0"/>
              <a:t>Roberto García</a:t>
            </a:r>
          </a:p>
          <a:p>
            <a:r>
              <a:rPr lang="es-ES_tradnl" dirty="0"/>
              <a:t>Universitat de Lleida</a:t>
            </a:r>
          </a:p>
          <a:p>
            <a:r>
              <a:rPr lang="es-ES_tradnl" sz="1800" dirty="0">
                <a:hlinkClick r:id="rId3"/>
              </a:rPr>
              <a:t>roberto.garcia@udl.cat</a:t>
            </a:r>
            <a:r>
              <a:rPr lang="es-ES_tradnl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517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111E5DB-EB44-361D-9B29-17CF5FF5E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173"/>
            <a:ext cx="10515600" cy="4314790"/>
          </a:xfrm>
        </p:spPr>
        <p:txBody>
          <a:bodyPr>
            <a:normAutofit fontScale="47500" lnSpcReduction="20000"/>
          </a:bodyPr>
          <a:lstStyle/>
          <a:p>
            <a:pPr marL="228600" indent="0">
              <a:buNone/>
            </a:pPr>
            <a:r>
              <a:rPr lang="en-GB" dirty="0">
                <a:hlinkClick r:id="rId2"/>
              </a:rPr>
              <a:t>https://projects.eclipse.org/projects/technology.xfsc</a:t>
            </a:r>
            <a:r>
              <a:rPr lang="en-GB" dirty="0"/>
              <a:t> </a:t>
            </a:r>
          </a:p>
          <a:p>
            <a:r>
              <a:rPr lang="en-GB" b="1" dirty="0"/>
              <a:t>Identity, Credential and Access Management</a:t>
            </a:r>
            <a:r>
              <a:rPr lang="en-GB" dirty="0"/>
              <a:t>: federated ecosystems authentication and authorisation in a decentralised, self-sovereign manner</a:t>
            </a:r>
          </a:p>
          <a:p>
            <a:pPr lvl="1"/>
            <a:r>
              <a:rPr lang="en-GB" dirty="0"/>
              <a:t>Authentication/Authorisation Service</a:t>
            </a:r>
          </a:p>
          <a:p>
            <a:pPr lvl="1"/>
            <a:r>
              <a:rPr lang="en-GB" dirty="0"/>
              <a:t>Organisation Credential Manager</a:t>
            </a:r>
          </a:p>
          <a:p>
            <a:pPr lvl="1"/>
            <a:r>
              <a:rPr lang="en-GB" dirty="0"/>
              <a:t>Personal Credential Manager</a:t>
            </a:r>
          </a:p>
          <a:p>
            <a:pPr lvl="1"/>
            <a:r>
              <a:rPr lang="en-GB" dirty="0"/>
              <a:t>Trust Services API</a:t>
            </a:r>
          </a:p>
          <a:p>
            <a:pPr lvl="1"/>
            <a:r>
              <a:rPr lang="en-GB" dirty="0"/>
              <a:t>Notarisation Service</a:t>
            </a:r>
          </a:p>
          <a:p>
            <a:pPr lvl="1"/>
            <a:r>
              <a:rPr lang="en-GB" dirty="0"/>
              <a:t>Trust Management Infrastructure</a:t>
            </a:r>
          </a:p>
          <a:p>
            <a:r>
              <a:rPr lang="en-GB" b="1" dirty="0"/>
              <a:t>Decentralized Catalogue and Contracting Service</a:t>
            </a:r>
            <a:endParaRPr lang="en-GB" dirty="0"/>
          </a:p>
          <a:p>
            <a:pPr lvl="1"/>
            <a:r>
              <a:rPr lang="en-GB" b="1" dirty="0"/>
              <a:t>Federated Catalogue</a:t>
            </a:r>
            <a:r>
              <a:rPr lang="en-GB" dirty="0"/>
              <a:t>: enabling participants to find each other's information and services through Self-Descriptions</a:t>
            </a:r>
          </a:p>
          <a:p>
            <a:pPr lvl="1"/>
            <a:r>
              <a:rPr lang="en-GB" b="1" dirty="0"/>
              <a:t>Self-Description Wizard</a:t>
            </a:r>
            <a:endParaRPr lang="en-GB" dirty="0"/>
          </a:p>
          <a:p>
            <a:pPr lvl="1"/>
            <a:r>
              <a:rPr lang="en-GB" b="1" dirty="0"/>
              <a:t>Data Contract Services</a:t>
            </a:r>
            <a:r>
              <a:rPr lang="en-GB" dirty="0"/>
              <a:t>: for contract negotiations</a:t>
            </a:r>
          </a:p>
          <a:p>
            <a:pPr lvl="1"/>
            <a:r>
              <a:rPr lang="en-GB" b="1" dirty="0"/>
              <a:t>Data Exchange Logging Service</a:t>
            </a:r>
            <a:r>
              <a:rPr lang="en-GB" dirty="0"/>
              <a:t>: tracking data transactions</a:t>
            </a:r>
          </a:p>
          <a:p>
            <a:r>
              <a:rPr lang="en-GB" b="1" dirty="0"/>
              <a:t>Orchestration &amp; Monitoring</a:t>
            </a:r>
            <a:r>
              <a:rPr lang="en-GB" dirty="0"/>
              <a:t>: ensuring seamless and compliant operations</a:t>
            </a:r>
          </a:p>
          <a:p>
            <a:pPr lvl="1"/>
            <a:r>
              <a:rPr lang="en-GB" dirty="0"/>
              <a:t>Orchestration Engine: for orchestrating tasks</a:t>
            </a:r>
          </a:p>
          <a:p>
            <a:pPr lvl="1"/>
            <a:r>
              <a:rPr lang="en-GB" dirty="0"/>
              <a:t>Service Mesh Orchestrator: designed for managing the life cycle of infrastructure services</a:t>
            </a:r>
          </a:p>
          <a:p>
            <a:pPr lvl="1"/>
            <a:r>
              <a:rPr lang="en-GB" dirty="0"/>
              <a:t>Continuous Automated Monitoring: automated compliance monitoring</a:t>
            </a:r>
          </a:p>
          <a:p>
            <a:r>
              <a:rPr lang="en-GB" b="1" dirty="0"/>
              <a:t>Portal</a:t>
            </a:r>
            <a:r>
              <a:rPr lang="en-GB" dirty="0"/>
              <a:t>: integration layer, highlighting Federation Services and providing user-friendly access to onboarding, accreditation, service discovery, orchestration, and delivery.</a:t>
            </a:r>
          </a:p>
          <a:p>
            <a:endParaRPr lang="en-GB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AD74ABEB-FD92-8626-B3C1-A85E08C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10515600" cy="847657"/>
          </a:xfrm>
        </p:spPr>
        <p:txBody>
          <a:bodyPr>
            <a:noAutofit/>
          </a:bodyPr>
          <a:lstStyle/>
          <a:p>
            <a:r>
              <a:rPr lang="en-GB" sz="2800" dirty="0"/>
              <a:t>Eclipse XFSC </a:t>
            </a:r>
            <a:br>
              <a:rPr lang="en-GB" sz="2800" dirty="0"/>
            </a:br>
            <a:r>
              <a:rPr lang="en-GB" sz="2800" dirty="0"/>
              <a:t>(Cross Federation Services Components)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2EABFE-E039-E5FE-2B40-5C6FECB0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pPr/>
              <a:t>10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2182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AA1BE36-8EC1-144C-3A35-F6C9DF23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28600" indent="0">
              <a:buNone/>
            </a:pPr>
            <a:r>
              <a:rPr lang="en-GB">
                <a:hlinkClick r:id="rId2"/>
              </a:rPr>
              <a:t>https://projects.eclipse.org/projects/technology.edc</a:t>
            </a:r>
            <a:r>
              <a:rPr lang="en-GB"/>
              <a:t> </a:t>
            </a:r>
          </a:p>
          <a:p>
            <a:r>
              <a:rPr lang="en-GB"/>
              <a:t>Powered by the specifications of the Gaia-X AISBL Trust Framework and the IDSA Dataspace protocol</a:t>
            </a:r>
          </a:p>
          <a:p>
            <a:r>
              <a:rPr lang="en-GB"/>
              <a:t>Set of components and corresponding capabilities that are mandatory to implement a dataspace:</a:t>
            </a:r>
          </a:p>
          <a:p>
            <a:pPr lvl="1"/>
            <a:r>
              <a:rPr lang="en-GB"/>
              <a:t>Connector</a:t>
            </a:r>
          </a:p>
          <a:p>
            <a:pPr lvl="1"/>
            <a:r>
              <a:rPr lang="en-GB"/>
              <a:t>Federated Catalog</a:t>
            </a:r>
          </a:p>
          <a:p>
            <a:pPr lvl="1"/>
            <a:r>
              <a:rPr lang="en-GB"/>
              <a:t>Identity Hub</a:t>
            </a:r>
          </a:p>
          <a:p>
            <a:pPr lvl="1"/>
            <a:r>
              <a:rPr lang="en-GB"/>
              <a:t>Registration Service</a:t>
            </a:r>
          </a:p>
          <a:p>
            <a:pPr lvl="1"/>
            <a:r>
              <a:rPr lang="en-GB"/>
              <a:t>Data Dashboard (Management UI)</a:t>
            </a:r>
          </a:p>
          <a:p>
            <a:r>
              <a:rPr lang="en-GB"/>
              <a:t>The project also provides repositories to support the onboarding of developers with with simplified, essential samplings:</a:t>
            </a:r>
          </a:p>
          <a:p>
            <a:pPr lvl="1"/>
            <a:r>
              <a:rPr lang="en-GB"/>
              <a:t>Samples</a:t>
            </a:r>
          </a:p>
          <a:p>
            <a:pPr lvl="1"/>
            <a:r>
              <a:rPr lang="en-GB"/>
              <a:t>Demonstrator (MVD)</a:t>
            </a:r>
          </a:p>
          <a:p>
            <a:endParaRPr lang="en-GB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97C963-F842-574B-BC3E-3DA2A462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i="0">
                <a:solidFill>
                  <a:srgbClr val="4C4D4E"/>
                </a:solidFill>
                <a:effectLst/>
                <a:latin typeface="Roboto" panose="02000000000000000000" pitchFamily="2" charset="0"/>
              </a:rPr>
              <a:t>Eclipse Dataspace Components (EDC)</a:t>
            </a:r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F80CE0-ABFC-BD34-3197-3DF7FE03E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11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0691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1AB2A1-AD3E-7820-5DE6-23A94EE6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12</a:t>
            </a:fld>
            <a:endParaRPr lang="el-GR" dirty="0"/>
          </a:p>
        </p:txBody>
      </p:sp>
      <p:pic>
        <p:nvPicPr>
          <p:cNvPr id="5" name="Picture 1661081000" descr="Kuva, joka sisältää kohteen diagrammi, viiva, kuvakaappaus, teksti&#10;&#10;Kuvaus luotu automaattisesti">
            <a:extLst>
              <a:ext uri="{FF2B5EF4-FFF2-40B4-BE49-F238E27FC236}">
                <a16:creationId xmlns:a16="http://schemas.microsoft.com/office/drawing/2014/main" id="{F430BBAC-1EB7-81BF-4528-B86B35C61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446" y="1220365"/>
            <a:ext cx="6945106" cy="474630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3747544-AFD7-5E76-D2DA-784A53889DD7}"/>
              </a:ext>
            </a:extLst>
          </p:cNvPr>
          <p:cNvSpPr txBox="1"/>
          <p:nvPr/>
        </p:nvSpPr>
        <p:spPr>
          <a:xfrm>
            <a:off x="2847109" y="6137490"/>
            <a:ext cx="6405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Led by IDSA and implemented by the </a:t>
            </a:r>
            <a:br>
              <a:rPr lang="en-GB" sz="1400" dirty="0"/>
            </a:br>
            <a:r>
              <a:rPr lang="en-GB" sz="1400" dirty="0"/>
              <a:t>Eclipse Dataspace Working Group (EDWG)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F84667E-2252-4F4A-E3FA-F3ACB82C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Dataspace Protocol (DSP)</a:t>
            </a:r>
          </a:p>
        </p:txBody>
      </p:sp>
    </p:spTree>
    <p:extLst>
      <p:ext uri="{BB962C8B-B14F-4D97-AF65-F5344CB8AC3E}">
        <p14:creationId xmlns:p14="http://schemas.microsoft.com/office/powerpoint/2010/main" val="411115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B00D23F6-39B7-3D42-64D5-799F0193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09268"/>
            <a:ext cx="5181600" cy="2747082"/>
          </a:xfrm>
        </p:spPr>
        <p:txBody>
          <a:bodyPr>
            <a:normAutofit fontScale="55000" lnSpcReduction="20000"/>
          </a:bodyPr>
          <a:lstStyle/>
          <a:p>
            <a:pPr marL="228600" indent="0">
              <a:buNone/>
            </a:pPr>
            <a:r>
              <a:rPr lang="en-US" sz="2500" b="1" dirty="0"/>
              <a:t>3 Additional initiatives and promising emerging solutions</a:t>
            </a:r>
          </a:p>
          <a:p>
            <a:pPr marL="228600" indent="0">
              <a:buNone/>
            </a:pPr>
            <a:r>
              <a:rPr lang="en-US" sz="2500" b="1" dirty="0"/>
              <a:t> </a:t>
            </a:r>
          </a:p>
          <a:p>
            <a:pPr lvl="1"/>
            <a:r>
              <a:rPr lang="en-US" b="1" dirty="0"/>
              <a:t>OKP4 Protocol</a:t>
            </a:r>
            <a:r>
              <a:rPr lang="en-US" dirty="0"/>
              <a:t>: domain-specific layer-1 blockchain dedicated to trust-minimized data sharing. The blockchain orchestrates assets shared by participants: data, algorithms, software, storage and computation. Contributor earns rewards thanks to these new value chains. </a:t>
            </a:r>
          </a:p>
          <a:p>
            <a:pPr lvl="1"/>
            <a:r>
              <a:rPr lang="en-US" b="1" dirty="0"/>
              <a:t>Ocean Protocol and Provider</a:t>
            </a:r>
            <a:r>
              <a:rPr lang="en-US" dirty="0"/>
              <a:t>: framework for data services in crypto ecosystems. Provides mechanisms for smart contracts, marketplaces, and compute-to-data. </a:t>
            </a:r>
          </a:p>
          <a:p>
            <a:pPr lvl="2"/>
            <a:r>
              <a:rPr lang="en-US" dirty="0"/>
              <a:t>The Provider acts as an access controller and proxy controlling access and can be compared to other connectors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945548D-C4DF-00BD-4606-909CCE348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10515600" cy="847657"/>
          </a:xfrm>
        </p:spPr>
        <p:txBody>
          <a:bodyPr>
            <a:noAutofit/>
          </a:bodyPr>
          <a:lstStyle/>
          <a:p>
            <a:r>
              <a:rPr lang="en-GB" sz="2800" dirty="0"/>
              <a:t>IDSA Data Connector Report</a:t>
            </a:r>
            <a:br>
              <a:rPr lang="en-GB" sz="2800" dirty="0"/>
            </a:br>
            <a:r>
              <a:rPr lang="en-GB" sz="2400" dirty="0"/>
              <a:t>January 2024 version</a:t>
            </a:r>
            <a:endParaRPr lang="en-US" sz="28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336D1D-0F7E-9B18-EB7C-D5FA7734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pPr/>
              <a:t>13</a:t>
            </a:fld>
            <a:endParaRPr lang="el-GR"/>
          </a:p>
        </p:txBody>
      </p:sp>
      <p:pic>
        <p:nvPicPr>
          <p:cNvPr id="3074" name="Picture 2" descr="Data Connector Report | No. 8 | September 2023">
            <a:extLst>
              <a:ext uri="{FF2B5EF4-FFF2-40B4-BE49-F238E27FC236}">
                <a16:creationId xmlns:a16="http://schemas.microsoft.com/office/drawing/2014/main" id="{F390600E-0526-3613-F97D-4D73509BB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3484" y="157908"/>
            <a:ext cx="1942669" cy="27470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58A66D-3D8D-31B9-4851-826A14894D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831" y="2040020"/>
            <a:ext cx="4893687" cy="479124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C34C54CF-9090-357F-3D44-21A3C03F2A7A}"/>
              </a:ext>
            </a:extLst>
          </p:cNvPr>
          <p:cNvSpPr txBox="1"/>
          <p:nvPr/>
        </p:nvSpPr>
        <p:spPr>
          <a:xfrm>
            <a:off x="6383484" y="2904989"/>
            <a:ext cx="43416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5"/>
              </a:rPr>
              <a:t>https://internationaldataspaces.org/data-connector-report/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371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25C3BE-42F1-74F4-FDA1-C4FABB37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AgriDataSpace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57951-6513-3849-8BF0-D82EE027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pPr/>
              <a:t>14</a:t>
            </a:fld>
            <a:endParaRPr lang="el-GR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C64945-CAD3-A17C-E605-1F0778058436}"/>
              </a:ext>
            </a:extLst>
          </p:cNvPr>
          <p:cNvSpPr/>
          <p:nvPr/>
        </p:nvSpPr>
        <p:spPr>
          <a:xfrm>
            <a:off x="584719" y="2024338"/>
            <a:ext cx="5166870" cy="1939175"/>
          </a:xfrm>
          <a:prstGeom prst="roundRect">
            <a:avLst/>
          </a:prstGeom>
          <a:solidFill>
            <a:srgbClr val="D2E2D6">
              <a:alpha val="53000"/>
            </a:srgb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Consortium winning Horizon Europe Call: “Preparatory actions for the data space for Agriculture”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15 partners, 10 EU countries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7A95BEA-6CC2-1F2D-AF5B-BB5C0E17D53D}"/>
              </a:ext>
            </a:extLst>
          </p:cNvPr>
          <p:cNvSpPr/>
          <p:nvPr/>
        </p:nvSpPr>
        <p:spPr>
          <a:xfrm>
            <a:off x="6215944" y="1521606"/>
            <a:ext cx="5503305" cy="2085181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3000"/>
            </a:scheme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Architecture </a:t>
            </a:r>
            <a:r>
              <a:rPr lang="en-GB" sz="1600" dirty="0"/>
              <a:t>and </a:t>
            </a:r>
            <a:r>
              <a:rPr lang="en-GB" sz="1600" b="1" dirty="0"/>
              <a:t>data representation</a:t>
            </a:r>
            <a:r>
              <a:rPr lang="en-GB" sz="1600" dirty="0"/>
              <a:t> framework for an </a:t>
            </a:r>
            <a:r>
              <a:rPr lang="en-GB" sz="1600" b="1" dirty="0"/>
              <a:t>integrated</a:t>
            </a:r>
            <a:r>
              <a:rPr lang="en-GB" sz="1600" dirty="0"/>
              <a:t> and </a:t>
            </a:r>
            <a:r>
              <a:rPr lang="en-GB" sz="1600" b="1" dirty="0"/>
              <a:t>interoperable</a:t>
            </a:r>
            <a:r>
              <a:rPr lang="en-GB" sz="1600" dirty="0"/>
              <a:t> data space.
</a:t>
            </a:r>
            <a:r>
              <a:rPr lang="en-GB" sz="1600" b="1" dirty="0"/>
              <a:t>Roadmap</a:t>
            </a:r>
            <a:r>
              <a:rPr lang="en-GB" sz="1600" dirty="0"/>
              <a:t> that guides the </a:t>
            </a:r>
            <a:r>
              <a:rPr lang="en-GB" sz="1600" b="1" dirty="0"/>
              <a:t>implementation</a:t>
            </a:r>
            <a:r>
              <a:rPr lang="en-GB" sz="1600" dirty="0"/>
              <a:t> of the future EU data space for agriculture based on the sector </a:t>
            </a:r>
            <a:r>
              <a:rPr lang="en-GB" sz="1600" b="1" dirty="0"/>
              <a:t>needs</a:t>
            </a:r>
            <a:r>
              <a:rPr lang="en-GB" sz="1600" dirty="0"/>
              <a:t>, including </a:t>
            </a:r>
            <a:r>
              <a:rPr lang="en-GB" sz="1600" b="1" dirty="0"/>
              <a:t>legal</a:t>
            </a:r>
            <a:r>
              <a:rPr lang="en-GB" sz="1600" dirty="0"/>
              <a:t> and </a:t>
            </a:r>
            <a:r>
              <a:rPr lang="en-GB" sz="1600" b="1" dirty="0"/>
              <a:t>ethical</a:t>
            </a:r>
            <a:r>
              <a:rPr lang="en-GB" sz="1600" dirty="0"/>
              <a:t> aspects.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4380D1E-9909-C356-CC5D-D9AE4D8F30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054" y="5669730"/>
            <a:ext cx="1543068" cy="561505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B90B959-2578-A91A-FEAF-C86B423E21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261" y="4080666"/>
            <a:ext cx="1470033" cy="670646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9229EE18-6AF1-2E85-6D0C-F21ECFD456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5118" y="4650325"/>
            <a:ext cx="1807347" cy="860154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808A404F-3BFE-C96F-620E-FDB01B9CFF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996" y="5077478"/>
            <a:ext cx="1305831" cy="355646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9B83FDB4-D2B6-29A9-6C51-2E1EB19AE8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817" y="4273690"/>
            <a:ext cx="1064249" cy="391546"/>
          </a:xfrm>
          <a:prstGeom prst="rect">
            <a:avLst/>
          </a:prstGeom>
        </p:spPr>
      </p:pic>
      <p:pic>
        <p:nvPicPr>
          <p:cNvPr id="20" name="Picture 19" descr="Text, qr code&#10;&#10;Description automatically generated">
            <a:extLst>
              <a:ext uri="{FF2B5EF4-FFF2-40B4-BE49-F238E27FC236}">
                <a16:creationId xmlns:a16="http://schemas.microsoft.com/office/drawing/2014/main" id="{8B184CBA-FB02-D846-2D13-58C607C4BF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954" y="5080402"/>
            <a:ext cx="1613834" cy="306628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D77B9DFF-5DC1-2299-CE0D-51A42B0953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603" y="4847590"/>
            <a:ext cx="1022252" cy="741471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C3982766-CCD5-E927-BB93-C4E9639B06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111" y="4284136"/>
            <a:ext cx="1016294" cy="5116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7CE440-2966-4D9E-27BF-74D12A5650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224" y="4167085"/>
            <a:ext cx="1447853" cy="6232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EA51D-ED72-FEAA-7110-9016085A6BB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89" y="4232899"/>
            <a:ext cx="1355999" cy="4731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E1EB0B-5B1C-2AEF-4882-ACA64717020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6768" y="4158295"/>
            <a:ext cx="863327" cy="771599"/>
          </a:xfrm>
          <a:prstGeom prst="rect">
            <a:avLst/>
          </a:prstGeom>
        </p:spPr>
      </p:pic>
      <p:pic>
        <p:nvPicPr>
          <p:cNvPr id="32" name="Picture 3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9279D93-B077-37E1-F2A5-2B57146E776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4039" y="4374076"/>
            <a:ext cx="1768457" cy="3119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68F6B4D-E490-6154-8E0E-AE0DFC543F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89" y="4977883"/>
            <a:ext cx="1042960" cy="5116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170869-6AEA-9E77-204B-A6550962A28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634" y="5600312"/>
            <a:ext cx="1121915" cy="705297"/>
          </a:xfrm>
          <a:prstGeom prst="rect">
            <a:avLst/>
          </a:prstGeom>
        </p:spPr>
      </p:pic>
      <p:pic>
        <p:nvPicPr>
          <p:cNvPr id="38" name="Picture 37" descr="Logo, icon, company name&#10;&#10;Description automatically generated">
            <a:extLst>
              <a:ext uri="{FF2B5EF4-FFF2-40B4-BE49-F238E27FC236}">
                <a16:creationId xmlns:a16="http://schemas.microsoft.com/office/drawing/2014/main" id="{1103A573-FE50-666E-0522-75792CF9E12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099" y="5528377"/>
            <a:ext cx="831129" cy="83066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287CD1AB-C063-EB41-86E4-AABD0919A0C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3245" y="1671153"/>
            <a:ext cx="686636" cy="68663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B34B070-115A-1354-8182-CECE3DC8D51E}"/>
              </a:ext>
            </a:extLst>
          </p:cNvPr>
          <p:cNvSpPr txBox="1"/>
          <p:nvPr/>
        </p:nvSpPr>
        <p:spPr>
          <a:xfrm>
            <a:off x="4054691" y="170063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October 2022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AE87D04-B079-44BD-0DA2-A1E68D6A5823}"/>
              </a:ext>
            </a:extLst>
          </p:cNvPr>
          <p:cNvSpPr txBox="1"/>
          <p:nvPr/>
        </p:nvSpPr>
        <p:spPr>
          <a:xfrm>
            <a:off x="6273069" y="1185047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March 2024</a:t>
            </a:r>
          </a:p>
        </p:txBody>
      </p:sp>
      <p:cxnSp>
        <p:nvCxnSpPr>
          <p:cNvPr id="17" name="Conector curvado 16">
            <a:extLst>
              <a:ext uri="{FF2B5EF4-FFF2-40B4-BE49-F238E27FC236}">
                <a16:creationId xmlns:a16="http://schemas.microsoft.com/office/drawing/2014/main" id="{D475203A-E093-5423-8446-0636933E44F7}"/>
              </a:ext>
            </a:extLst>
          </p:cNvPr>
          <p:cNvCxnSpPr>
            <a:cxnSpLocks/>
            <a:stCxn id="11" idx="0"/>
            <a:endCxn id="13" idx="0"/>
          </p:cNvCxnSpPr>
          <p:nvPr/>
        </p:nvCxnSpPr>
        <p:spPr>
          <a:xfrm rot="5400000" flipH="1" flipV="1">
            <a:off x="5666517" y="383700"/>
            <a:ext cx="515592" cy="2118286"/>
          </a:xfrm>
          <a:prstGeom prst="curvedConnector3">
            <a:avLst>
              <a:gd name="adj1" fmla="val 144337"/>
            </a:avLst>
          </a:prstGeom>
          <a:ln>
            <a:solidFill>
              <a:srgbClr val="498937"/>
            </a:solidFill>
            <a:tailEnd type="triangle"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5E442BB-5028-D5E9-A054-7F75B26076AE}"/>
              </a:ext>
            </a:extLst>
          </p:cNvPr>
          <p:cNvSpPr txBox="1"/>
          <p:nvPr/>
        </p:nvSpPr>
        <p:spPr>
          <a:xfrm>
            <a:off x="5656941" y="902246"/>
            <a:ext cx="944737" cy="215444"/>
          </a:xfrm>
          <a:prstGeom prst="rect">
            <a:avLst/>
          </a:prstGeom>
          <a:solidFill>
            <a:srgbClr val="EDEFF2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GB" sz="1400"/>
              <a:t>18 months</a:t>
            </a:r>
          </a:p>
        </p:txBody>
      </p:sp>
      <p:pic>
        <p:nvPicPr>
          <p:cNvPr id="31" name="Picture 21">
            <a:extLst>
              <a:ext uri="{FF2B5EF4-FFF2-40B4-BE49-F238E27FC236}">
                <a16:creationId xmlns:a16="http://schemas.microsoft.com/office/drawing/2014/main" id="{6ACE02B4-E32D-0F24-1523-3AE033500E25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0463" y="1160784"/>
            <a:ext cx="681672" cy="6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7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4D0EEB-3EB0-6221-0E96-D29C3E5DF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7827" y="818530"/>
            <a:ext cx="8184173" cy="5220939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1C87A41-5780-0C6F-1268-534AD032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3169627" cy="1764256"/>
          </a:xfrm>
        </p:spPr>
        <p:txBody>
          <a:bodyPr>
            <a:noAutofit/>
          </a:bodyPr>
          <a:lstStyle/>
          <a:p>
            <a:r>
              <a:rPr lang="en-GB" sz="2000" dirty="0"/>
              <a:t>Agricultural Data Sharing Initiatives Map</a:t>
            </a:r>
            <a:br>
              <a:rPr lang="en-GB" sz="1400" dirty="0"/>
            </a:br>
            <a:r>
              <a:rPr lang="en-GB" sz="1100" dirty="0">
                <a:hlinkClick r:id="rId3"/>
              </a:rPr>
              <a:t>https://agridataspace-csa.eu/dsis-map/</a:t>
            </a:r>
            <a:r>
              <a:rPr lang="en-GB" sz="1100" dirty="0"/>
              <a:t> </a:t>
            </a:r>
            <a:endParaRPr lang="en-GB" sz="2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4CD688-F0BA-AA93-584B-E5528B6E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15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33011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1E6EC-5682-8B1F-90CB-AE25B7E3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16</a:t>
            </a:fld>
            <a:endParaRPr lang="el-GR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6236626E-7DAE-E787-0083-2EDBA2EC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3681845" cy="847657"/>
          </a:xfrm>
        </p:spPr>
        <p:txBody>
          <a:bodyPr>
            <a:noAutofit/>
          </a:bodyPr>
          <a:lstStyle/>
          <a:p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medium"/>
                <a:ea typeface="+mj-ea"/>
                <a:cs typeface="+mj-cs"/>
              </a:rPr>
              <a:t>Information Systems involved in Agriculture </a:t>
            </a:r>
            <a:r>
              <a:rPr lang="en-GB" sz="1800" dirty="0">
                <a:solidFill>
                  <a:prstClr val="black"/>
                </a:solidFill>
                <a:latin typeface="Poppins medium"/>
              </a:rPr>
              <a:t>D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medium"/>
                <a:ea typeface="+mj-ea"/>
                <a:cs typeface="+mj-cs"/>
              </a:rPr>
              <a:t>ata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medium"/>
                <a:ea typeface="+mj-ea"/>
                <a:cs typeface="+mj-cs"/>
              </a:rPr>
              <a:t> Sharing</a:t>
            </a:r>
            <a:endParaRPr lang="en-GB" sz="3600" noProof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3C9725-8D31-E92E-F58D-1658F32E9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2168" y="0"/>
            <a:ext cx="6198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6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0FEDB-C911-AABA-0881-70D606A8E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09D9AA-1ED1-E9E3-D875-53D1C5DFEF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51" y="1250087"/>
            <a:ext cx="4362450" cy="5607913"/>
          </a:xfrm>
          <a:prstGeom prst="rect">
            <a:avLst/>
          </a:prstGeom>
        </p:spPr>
      </p:pic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BAEF6CE-69B9-3D35-4A87-39F85E114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173"/>
            <a:ext cx="7139152" cy="42758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Starting points:</a:t>
            </a:r>
          </a:p>
          <a:p>
            <a:pPr lvl="1"/>
            <a:r>
              <a:rPr lang="en-US" dirty="0"/>
              <a:t>Data Act, Data Governance Act,...</a:t>
            </a:r>
          </a:p>
          <a:p>
            <a:pPr lvl="1"/>
            <a:r>
              <a:rPr lang="en-US" dirty="0"/>
              <a:t>”EU Code of conduct on agricultural data sharing by contractual agreement”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Ethical analysis</a:t>
            </a:r>
          </a:p>
          <a:p>
            <a:pPr lvl="1"/>
            <a:r>
              <a:rPr lang="en-US" sz="2200" dirty="0"/>
              <a:t>Value Sensitive Design of Agricultural Data Spaces</a:t>
            </a:r>
          </a:p>
        </p:txBody>
      </p:sp>
      <p:sp>
        <p:nvSpPr>
          <p:cNvPr id="42" name="Título 41">
            <a:extLst>
              <a:ext uri="{FF2B5EF4-FFF2-40B4-BE49-F238E27FC236}">
                <a16:creationId xmlns:a16="http://schemas.microsoft.com/office/drawing/2014/main" id="{62AE492B-2E7A-BE42-91D1-65DAF4743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Agriculture Data Sharing </a:t>
            </a:r>
            <a:br>
              <a:rPr lang="en-US" sz="2800" dirty="0"/>
            </a:br>
            <a:r>
              <a:rPr lang="en-US" sz="2800" dirty="0"/>
              <a:t>Legal and Ethical Aspects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9D15DD5-3140-2EA0-FB67-5EB9840A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pPr/>
              <a:t>17</a:t>
            </a:fld>
            <a:endParaRPr lang="el-GR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4ACE6D0-ECA8-26A7-7D10-AB0B3F62C762}"/>
              </a:ext>
            </a:extLst>
          </p:cNvPr>
          <p:cNvSpPr txBox="1">
            <a:spLocks/>
          </p:cNvSpPr>
          <p:nvPr/>
        </p:nvSpPr>
        <p:spPr>
          <a:xfrm>
            <a:off x="838200" y="947771"/>
            <a:ext cx="10515600" cy="847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38FA24-AD52-1288-669C-9C3C60E2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291" y="3492963"/>
            <a:ext cx="5043170" cy="15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74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10E862A4-E13A-C090-3A5A-BA514F141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109" y="1862138"/>
            <a:ext cx="8821164" cy="4959483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3054047-7768-C087-AB5B-A3E65259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Data sovereignty in the Agriculture Data Space</a:t>
            </a:r>
            <a:br>
              <a:rPr lang="en-GB" sz="2400" dirty="0"/>
            </a:br>
            <a:r>
              <a:rPr lang="en-GB" sz="2400" dirty="0"/>
              <a:t>Value Mapping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6F5BAA0-24EB-4C22-9B30-33DB3B35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pPr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4386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63F4604-A3FB-C52B-CA11-10D661C95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Users of connected products </a:t>
            </a:r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(including agriculture machines) have the </a:t>
            </a:r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right to access and share </a:t>
            </a:r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(with a third party of their choice) the data they have generated</a:t>
            </a:r>
            <a:endParaRPr lang="en-US" b="0" i="0" dirty="0">
              <a:solidFill>
                <a:srgbClr val="323E48"/>
              </a:solidFill>
              <a:effectLst/>
              <a:latin typeface="Open Sans Regular"/>
              <a:hlinkClick r:id="rId2"/>
            </a:endParaRPr>
          </a:p>
          <a:p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Differentiate between</a:t>
            </a:r>
            <a:r>
              <a:rPr lang="en-US" dirty="0">
                <a:solidFill>
                  <a:srgbClr val="323E48"/>
                </a:solidFill>
                <a:latin typeface="Open Sans Regular"/>
              </a:rPr>
              <a:t>:</a:t>
            </a:r>
          </a:p>
          <a:p>
            <a:pPr lvl="1"/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‘</a:t>
            </a:r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product data</a:t>
            </a:r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’, the data generated by the use of a connected product</a:t>
            </a:r>
            <a:endParaRPr lang="en-US" dirty="0">
              <a:solidFill>
                <a:srgbClr val="323E48"/>
              </a:solidFill>
              <a:latin typeface="Open Sans Regular"/>
            </a:endParaRPr>
          </a:p>
          <a:p>
            <a:pPr lvl="1"/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‘</a:t>
            </a:r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related service data</a:t>
            </a:r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’, which represents the digitalization of users' actions</a:t>
            </a:r>
            <a:endParaRPr lang="en-US" dirty="0">
              <a:solidFill>
                <a:srgbClr val="323E48"/>
              </a:solidFill>
              <a:latin typeface="Open Sans Regular"/>
            </a:endParaRPr>
          </a:p>
          <a:p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‘</a:t>
            </a:r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readily available data</a:t>
            </a:r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’ mix of both these categories of data that can be shared without disproportionate effort by data holders</a:t>
            </a:r>
            <a:endParaRPr lang="en-US" dirty="0">
              <a:solidFill>
                <a:srgbClr val="323E48"/>
              </a:solidFill>
              <a:latin typeface="Open Sans Regular"/>
            </a:endParaRPr>
          </a:p>
          <a:p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Personal data</a:t>
            </a:r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 must be anonymized following the EU GDPR</a:t>
            </a:r>
          </a:p>
          <a:p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Users can monetize </a:t>
            </a:r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non-personal granular data</a:t>
            </a:r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, </a:t>
            </a:r>
          </a:p>
          <a:p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Data holders can license aggregated industrial data in return for a reasonable </a:t>
            </a:r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compensation</a:t>
            </a:r>
          </a:p>
          <a:p>
            <a:r>
              <a:rPr lang="en-US" dirty="0">
                <a:solidFill>
                  <a:srgbClr val="323E48"/>
                </a:solidFill>
                <a:latin typeface="Open Sans Regular"/>
              </a:rPr>
              <a:t>D</a:t>
            </a:r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ata holders will have the right to </a:t>
            </a:r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refuse data access</a:t>
            </a:r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 if disclosing trade secrets would lead to “</a:t>
            </a:r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serious and irreparable economic losses</a:t>
            </a:r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” or if there are </a:t>
            </a:r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specific safety requirements</a:t>
            </a:r>
          </a:p>
          <a:p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Data processed through complex ‘</a:t>
            </a:r>
            <a:r>
              <a:rPr lang="en-US" b="1" i="0" dirty="0">
                <a:solidFill>
                  <a:srgbClr val="323E48"/>
                </a:solidFill>
                <a:effectLst/>
                <a:latin typeface="Open Sans Regular"/>
              </a:rPr>
              <a:t>proprietary algorithms</a:t>
            </a:r>
            <a:r>
              <a:rPr lang="en-US" b="0" i="0" dirty="0">
                <a:solidFill>
                  <a:srgbClr val="323E48"/>
                </a:solidFill>
                <a:effectLst/>
                <a:latin typeface="Open Sans Regular"/>
              </a:rPr>
              <a:t>’ excluded </a:t>
            </a:r>
          </a:p>
          <a:p>
            <a:pPr marL="228600" indent="0">
              <a:buNone/>
            </a:pPr>
            <a:endParaRPr lang="en-US" b="0" i="0" dirty="0">
              <a:solidFill>
                <a:srgbClr val="323E48"/>
              </a:solidFill>
              <a:effectLst/>
              <a:latin typeface="Open Sans Regular"/>
              <a:hlinkClick r:id="rId2"/>
            </a:endParaRPr>
          </a:p>
          <a:p>
            <a:pPr marL="228600" indent="0">
              <a:buNone/>
            </a:pPr>
            <a:r>
              <a:rPr lang="en-US" sz="2200" b="0" i="0" dirty="0">
                <a:solidFill>
                  <a:srgbClr val="323E48"/>
                </a:solidFill>
                <a:effectLst/>
                <a:latin typeface="Open Sans Regular"/>
                <a:hlinkClick r:id="rId2"/>
              </a:rPr>
              <a:t>https://www.twobirds.com/en/insights/2023/global/eu-institutions-reach-political-agreement-on-data-act</a:t>
            </a:r>
            <a:r>
              <a:rPr lang="en-US" sz="2200" b="0" i="0" dirty="0">
                <a:solidFill>
                  <a:srgbClr val="323E48"/>
                </a:solidFill>
                <a:effectLst/>
                <a:latin typeface="Open Sans Regular"/>
              </a:rPr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FD94C00-499E-7B35-C22B-10DA260F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Act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A902046-06E9-813F-4EEA-D115CAFF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42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F24B49-EB57-4A39-89D1-DC7BA9A34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2173"/>
            <a:ext cx="10515600" cy="431479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IE" dirty="0"/>
              <a:t>First reference in 2005 by Franklin, Halevy and Maier [1], a </a:t>
            </a:r>
            <a:r>
              <a:rPr lang="en-IE" b="1" dirty="0"/>
              <a:t>shift from central databases</a:t>
            </a:r>
            <a:r>
              <a:rPr lang="en-IE" dirty="0"/>
              <a:t> to storing data at the source</a:t>
            </a:r>
          </a:p>
          <a:p>
            <a:pPr lvl="1">
              <a:lnSpc>
                <a:spcPct val="120000"/>
              </a:lnSpc>
            </a:pPr>
            <a:r>
              <a:rPr lang="en-IE" dirty="0"/>
              <a:t>A Data Space is a </a:t>
            </a:r>
            <a:r>
              <a:rPr lang="en-IE" b="1" dirty="0"/>
              <a:t>decentralised</a:t>
            </a:r>
            <a:r>
              <a:rPr lang="en-IE" dirty="0"/>
              <a:t>, open infrastructure for </a:t>
            </a:r>
            <a:r>
              <a:rPr lang="en-IE" b="1" dirty="0"/>
              <a:t>sovereign</a:t>
            </a:r>
            <a:r>
              <a:rPr lang="en-IE" dirty="0"/>
              <a:t> data exchange whose participants are </a:t>
            </a:r>
            <a:r>
              <a:rPr lang="en-IE" b="1" dirty="0"/>
              <a:t>aware</a:t>
            </a:r>
            <a:r>
              <a:rPr lang="en-IE" dirty="0"/>
              <a:t> and in </a:t>
            </a:r>
            <a:r>
              <a:rPr lang="en-IE" b="1" dirty="0"/>
              <a:t>control</a:t>
            </a:r>
            <a:r>
              <a:rPr lang="en-IE" dirty="0"/>
              <a:t> of the data they produce and consume as well as the involved services</a:t>
            </a:r>
          </a:p>
          <a:p>
            <a:pPr lvl="1">
              <a:lnSpc>
                <a:spcPct val="120000"/>
              </a:lnSpc>
            </a:pPr>
            <a:r>
              <a:rPr lang="en-IE" dirty="0"/>
              <a:t>No central data store, data exchange occurs directly between participants</a:t>
            </a:r>
          </a:p>
          <a:p>
            <a:pPr>
              <a:lnSpc>
                <a:spcPct val="120000"/>
              </a:lnSpc>
            </a:pPr>
            <a:r>
              <a:rPr lang="en-IE" dirty="0"/>
              <a:t>Part of the European Strategy for Data, proposal for </a:t>
            </a:r>
            <a:r>
              <a:rPr lang="en-IE" b="1" dirty="0"/>
              <a:t>9 Common European Data Spaces</a:t>
            </a:r>
            <a:r>
              <a:rPr lang="en-IE" dirty="0"/>
              <a:t> (CEDS): </a:t>
            </a:r>
          </a:p>
          <a:p>
            <a:pPr lvl="1">
              <a:lnSpc>
                <a:spcPct val="120000"/>
              </a:lnSpc>
            </a:pPr>
            <a:r>
              <a:rPr lang="en-IE" dirty="0"/>
              <a:t>health; industrial &amp; manufacturing; </a:t>
            </a:r>
            <a:r>
              <a:rPr lang="en-IE" b="1" dirty="0"/>
              <a:t>agriculture</a:t>
            </a:r>
            <a:r>
              <a:rPr lang="en-IE" dirty="0"/>
              <a:t>; finance; mobility; Green Deal; energy; public administration; and skills </a:t>
            </a:r>
          </a:p>
          <a:p>
            <a:pPr lvl="1">
              <a:lnSpc>
                <a:spcPct val="120000"/>
              </a:lnSpc>
            </a:pPr>
            <a:endParaRPr lang="en-IE" dirty="0"/>
          </a:p>
          <a:p>
            <a:pPr marL="228600" indent="0">
              <a:lnSpc>
                <a:spcPct val="120000"/>
              </a:lnSpc>
              <a:buNone/>
            </a:pPr>
            <a:r>
              <a:rPr lang="en-IE" sz="2000" dirty="0">
                <a:latin typeface="Consolas" panose="020B0609020204030204" pitchFamily="49" charset="0"/>
                <a:cs typeface="Consolas" panose="020B0609020204030204" pitchFamily="49" charset="0"/>
              </a:rPr>
              <a:t>[1] Franklin, M., Halevy, A., and Maier, D. (2005). From databases to dataspaces: a new abstraction for information management. ACM SIGMOD Record, 34(4):27–33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1A26D6-51BA-45D1-81AB-82029EBE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10515600" cy="847657"/>
          </a:xfrm>
        </p:spPr>
        <p:txBody>
          <a:bodyPr/>
          <a:lstStyle/>
          <a:p>
            <a:r>
              <a:rPr lang="en-GB" dirty="0"/>
              <a:t>What is a Data Space?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D2087-1C96-4CE9-A395-AE6DD311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pPr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91753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7973E17-5CD3-0253-DE0E-07662D329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43" t="11407" r="8086" b="24580"/>
          <a:stretch/>
        </p:blipFill>
        <p:spPr>
          <a:xfrm>
            <a:off x="838200" y="1680996"/>
            <a:ext cx="9587332" cy="517700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4F3AFAA-7215-DF53-A6BD-DF4491B63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/>
              <a:t>Data Governance Act</a:t>
            </a:r>
            <a:endParaRPr lang="en-GB" sz="36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7F79C-2561-B75F-6A0F-53443F77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20</a:t>
            </a:fld>
            <a:endParaRPr lang="el-G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F7075B8-17B5-2294-2C77-FE1C876FF082}"/>
              </a:ext>
            </a:extLst>
          </p:cNvPr>
          <p:cNvSpPr txBox="1"/>
          <p:nvPr/>
        </p:nvSpPr>
        <p:spPr>
          <a:xfrm>
            <a:off x="838200" y="6015692"/>
            <a:ext cx="533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White Paper on the Definition of Data Intermediation Services</a:t>
            </a:r>
            <a:r>
              <a:rPr lang="en-GB" sz="1400" dirty="0"/>
              <a:t>, </a:t>
            </a:r>
            <a:r>
              <a:rPr lang="en-GB" sz="1400" dirty="0" err="1"/>
              <a:t>CiTiP</a:t>
            </a:r>
            <a:r>
              <a:rPr lang="en-GB" sz="1400" dirty="0"/>
              <a:t> Working Paper Series, </a:t>
            </a:r>
            <a:r>
              <a:rPr lang="en-GB" sz="1200" dirty="0">
                <a:hlinkClick r:id="rId3"/>
              </a:rPr>
              <a:t>https://ssrn.com/abstract=4589987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6169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B34DEB-2F59-43D1-F418-7B97F811C56E}"/>
              </a:ext>
            </a:extLst>
          </p:cNvPr>
          <p:cNvSpPr/>
          <p:nvPr/>
        </p:nvSpPr>
        <p:spPr>
          <a:xfrm>
            <a:off x="8577478" y="1295683"/>
            <a:ext cx="1498009" cy="766840"/>
          </a:xfrm>
          <a:prstGeom prst="roundRect">
            <a:avLst/>
          </a:prstGeom>
          <a:solidFill>
            <a:srgbClr val="45AF4D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i="1" dirty="0">
                <a:solidFill>
                  <a:schemeClr val="bg1"/>
                </a:solidFill>
              </a:rPr>
              <a:t>Compliance as Code</a:t>
            </a:r>
          </a:p>
        </p:txBody>
      </p:sp>
      <p:sp>
        <p:nvSpPr>
          <p:cNvPr id="3" name="16-point Star 2">
            <a:extLst>
              <a:ext uri="{FF2B5EF4-FFF2-40B4-BE49-F238E27FC236}">
                <a16:creationId xmlns:a16="http://schemas.microsoft.com/office/drawing/2014/main" id="{386A9D6B-2E7B-698C-932F-BEE23D672E56}"/>
              </a:ext>
            </a:extLst>
          </p:cNvPr>
          <p:cNvSpPr/>
          <p:nvPr/>
        </p:nvSpPr>
        <p:spPr>
          <a:xfrm>
            <a:off x="10583239" y="1950648"/>
            <a:ext cx="1149178" cy="574816"/>
          </a:xfrm>
          <a:prstGeom prst="star16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CoC</a:t>
            </a:r>
          </a:p>
        </p:txBody>
      </p:sp>
      <p:sp>
        <p:nvSpPr>
          <p:cNvPr id="4" name="16-point Star 3">
            <a:extLst>
              <a:ext uri="{FF2B5EF4-FFF2-40B4-BE49-F238E27FC236}">
                <a16:creationId xmlns:a16="http://schemas.microsoft.com/office/drawing/2014/main" id="{36EE296B-17BA-EE83-44D5-0B4B73CE5188}"/>
              </a:ext>
            </a:extLst>
          </p:cNvPr>
          <p:cNvSpPr/>
          <p:nvPr/>
        </p:nvSpPr>
        <p:spPr>
          <a:xfrm>
            <a:off x="10687088" y="2614271"/>
            <a:ext cx="1234799" cy="574816"/>
          </a:xfrm>
          <a:prstGeom prst="star16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DGA</a:t>
            </a:r>
          </a:p>
        </p:txBody>
      </p:sp>
      <p:sp>
        <p:nvSpPr>
          <p:cNvPr id="5" name="16-point Star 4">
            <a:extLst>
              <a:ext uri="{FF2B5EF4-FFF2-40B4-BE49-F238E27FC236}">
                <a16:creationId xmlns:a16="http://schemas.microsoft.com/office/drawing/2014/main" id="{26CC8F95-8E59-2F56-EE7F-22F8D1A1B769}"/>
              </a:ext>
            </a:extLst>
          </p:cNvPr>
          <p:cNvSpPr/>
          <p:nvPr/>
        </p:nvSpPr>
        <p:spPr>
          <a:xfrm>
            <a:off x="10542248" y="3347056"/>
            <a:ext cx="1149178" cy="574816"/>
          </a:xfrm>
          <a:prstGeom prst="star16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(DA)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F0B5959-DFD1-C92D-FE7B-03AA9D31F1A8}"/>
              </a:ext>
            </a:extLst>
          </p:cNvPr>
          <p:cNvSpPr/>
          <p:nvPr/>
        </p:nvSpPr>
        <p:spPr>
          <a:xfrm>
            <a:off x="1587722" y="1557444"/>
            <a:ext cx="1186394" cy="469136"/>
          </a:xfrm>
          <a:prstGeom prst="roundRect">
            <a:avLst/>
          </a:prstGeom>
          <a:solidFill>
            <a:srgbClr val="45AF4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Access Control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BF40A77-39FE-6DE6-4516-ACDA63F325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201" r="34961"/>
          <a:stretch/>
        </p:blipFill>
        <p:spPr>
          <a:xfrm>
            <a:off x="1711248" y="2216966"/>
            <a:ext cx="2236350" cy="2613799"/>
          </a:xfrm>
          <a:prstGeom prst="rect">
            <a:avLst/>
          </a:prstGeom>
          <a:ln>
            <a:solidFill>
              <a:sysClr val="windowText" lastClr="000000"/>
            </a:solidFill>
            <a:prstDash val="dash"/>
          </a:ln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98A31F3-7E57-A1EB-5159-E9096B119C5E}"/>
              </a:ext>
            </a:extLst>
          </p:cNvPr>
          <p:cNvSpPr/>
          <p:nvPr/>
        </p:nvSpPr>
        <p:spPr>
          <a:xfrm>
            <a:off x="1362683" y="1980494"/>
            <a:ext cx="1264343" cy="413592"/>
          </a:xfrm>
          <a:prstGeom prst="roundRect">
            <a:avLst/>
          </a:prstGeom>
          <a:solidFill>
            <a:srgbClr val="45AF4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i="1" kern="0">
                <a:solidFill>
                  <a:prstClr val="white"/>
                </a:solidFill>
                <a:latin typeface="Open Sans Light"/>
              </a:rPr>
              <a:t>Common Identity F/W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1845F-A454-78D4-E9FD-AA6CB2D29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73" y="665304"/>
            <a:ext cx="12030075" cy="847657"/>
          </a:xfrm>
        </p:spPr>
        <p:txBody>
          <a:bodyPr>
            <a:noAutofit/>
          </a:bodyPr>
          <a:lstStyle/>
          <a:p>
            <a:r>
              <a:rPr lang="en-GB" sz="3200" dirty="0"/>
              <a:t>Technology Building Blocks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3906C7-E002-C0DF-C045-2DBCB55F72F1}"/>
              </a:ext>
            </a:extLst>
          </p:cNvPr>
          <p:cNvSpPr/>
          <p:nvPr/>
        </p:nvSpPr>
        <p:spPr>
          <a:xfrm>
            <a:off x="527077" y="3206139"/>
            <a:ext cx="1735045" cy="533210"/>
          </a:xfrm>
          <a:prstGeom prst="roundRect">
            <a:avLst/>
          </a:prstGeom>
          <a:gradFill flip="none" rotWithShape="1">
            <a:gsLst>
              <a:gs pos="42000">
                <a:srgbClr val="ED7D31">
                  <a:lumMod val="60000"/>
                  <a:lumOff val="40000"/>
                </a:srgbClr>
              </a:gs>
              <a:gs pos="54000">
                <a:srgbClr val="70AD47">
                  <a:lumMod val="60000"/>
                  <a:lumOff val="40000"/>
                </a:srgbClr>
              </a:gs>
            </a:gsLst>
            <a:lin ang="135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Functionality</a:t>
            </a:r>
            <a:endParaRPr kumimoji="0" lang="en-GB" sz="36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237074B-440F-A130-B438-10F6DD52CE77}"/>
              </a:ext>
            </a:extLst>
          </p:cNvPr>
          <p:cNvSpPr/>
          <p:nvPr/>
        </p:nvSpPr>
        <p:spPr>
          <a:xfrm>
            <a:off x="390676" y="1634763"/>
            <a:ext cx="1099640" cy="621536"/>
          </a:xfrm>
          <a:prstGeom prst="roundRect">
            <a:avLst/>
          </a:prstGeom>
          <a:solidFill>
            <a:srgbClr val="45AF4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Building Blocks CP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34BEE8E-2307-FDD5-B88A-FDF40FCFD452}"/>
              </a:ext>
            </a:extLst>
          </p:cNvPr>
          <p:cNvSpPr/>
          <p:nvPr/>
        </p:nvSpPr>
        <p:spPr>
          <a:xfrm>
            <a:off x="500573" y="4184830"/>
            <a:ext cx="1099640" cy="621536"/>
          </a:xfrm>
          <a:prstGeom prst="roundRect">
            <a:avLst/>
          </a:prstGeom>
          <a:solidFill>
            <a:srgbClr val="EC7B13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Building Blocks DP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C29C2C8-95D2-7F04-3353-7B9B9F5DA600}"/>
              </a:ext>
            </a:extLst>
          </p:cNvPr>
          <p:cNvSpPr/>
          <p:nvPr/>
        </p:nvSpPr>
        <p:spPr>
          <a:xfrm>
            <a:off x="4301366" y="3479060"/>
            <a:ext cx="1903630" cy="697386"/>
          </a:xfrm>
          <a:prstGeom prst="roundRect">
            <a:avLst/>
          </a:prstGeom>
          <a:gradFill flip="none" rotWithShape="1">
            <a:gsLst>
              <a:gs pos="42000">
                <a:srgbClr val="ED7D31">
                  <a:lumMod val="75000"/>
                </a:srgbClr>
              </a:gs>
              <a:gs pos="54000">
                <a:srgbClr val="70AD47">
                  <a:lumMod val="75000"/>
                </a:srgbClr>
              </a:gs>
            </a:gsLst>
            <a:lin ang="135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Who are the Stakeholders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E53775E-BDE2-7209-FD9F-6862D100091A}"/>
              </a:ext>
            </a:extLst>
          </p:cNvPr>
          <p:cNvSpPr/>
          <p:nvPr/>
        </p:nvSpPr>
        <p:spPr>
          <a:xfrm>
            <a:off x="4583003" y="3357419"/>
            <a:ext cx="1319286" cy="217316"/>
          </a:xfrm>
          <a:prstGeom prst="round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Data Economy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8FE37FD-EEBA-4768-12F6-FE35AA744AFF}"/>
              </a:ext>
            </a:extLst>
          </p:cNvPr>
          <p:cNvSpPr/>
          <p:nvPr/>
        </p:nvSpPr>
        <p:spPr>
          <a:xfrm>
            <a:off x="4533024" y="4167971"/>
            <a:ext cx="1477249" cy="260232"/>
          </a:xfrm>
          <a:prstGeom prst="round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Agri Data Economy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88FA873-201B-2DB9-0472-80325CFB6047}"/>
              </a:ext>
            </a:extLst>
          </p:cNvPr>
          <p:cNvSpPr/>
          <p:nvPr/>
        </p:nvSpPr>
        <p:spPr>
          <a:xfrm>
            <a:off x="6635198" y="3080249"/>
            <a:ext cx="1903630" cy="697386"/>
          </a:xfrm>
          <a:prstGeom prst="roundRect">
            <a:avLst/>
          </a:prstGeom>
          <a:gradFill flip="none" rotWithShape="1">
            <a:gsLst>
              <a:gs pos="42000">
                <a:srgbClr val="ED7D31">
                  <a:lumMod val="40000"/>
                  <a:lumOff val="60000"/>
                </a:srgbClr>
              </a:gs>
              <a:gs pos="54000">
                <a:srgbClr val="70AD47">
                  <a:lumMod val="75000"/>
                </a:srgbClr>
              </a:gs>
            </a:gsLst>
            <a:lin ang="13500000" scaled="1"/>
            <a:tileRect/>
          </a:gra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Technologies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0117442-0C32-5B26-1760-92FEF138B1B1}"/>
              </a:ext>
            </a:extLst>
          </p:cNvPr>
          <p:cNvSpPr/>
          <p:nvPr/>
        </p:nvSpPr>
        <p:spPr>
          <a:xfrm>
            <a:off x="6193207" y="2964656"/>
            <a:ext cx="814621" cy="224431"/>
          </a:xfrm>
          <a:prstGeom prst="round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General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5EF4056-A918-5B7D-525A-7F9E144FB317}"/>
              </a:ext>
            </a:extLst>
          </p:cNvPr>
          <p:cNvSpPr/>
          <p:nvPr/>
        </p:nvSpPr>
        <p:spPr>
          <a:xfrm>
            <a:off x="8228433" y="3627268"/>
            <a:ext cx="620790" cy="265960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AGRI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9F5180B-10E5-514B-6C15-43A6A6BA2422}"/>
              </a:ext>
            </a:extLst>
          </p:cNvPr>
          <p:cNvSpPr/>
          <p:nvPr/>
        </p:nvSpPr>
        <p:spPr>
          <a:xfrm>
            <a:off x="9179799" y="4810612"/>
            <a:ext cx="1038825" cy="417791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Agri Standards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4E4B94A-8CFD-6934-5418-D3A1BE657CC7}"/>
              </a:ext>
            </a:extLst>
          </p:cNvPr>
          <p:cNvSpPr/>
          <p:nvPr/>
        </p:nvSpPr>
        <p:spPr>
          <a:xfrm>
            <a:off x="8150872" y="1946047"/>
            <a:ext cx="1597089" cy="766840"/>
          </a:xfrm>
          <a:prstGeom prst="roundRect">
            <a:avLst/>
          </a:prstGeom>
          <a:solidFill>
            <a:srgbClr val="45AF4D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i="1" dirty="0">
                <a:solidFill>
                  <a:schemeClr val="bg1"/>
                </a:solidFill>
              </a:rPr>
              <a:t>Compute to Data (</a:t>
            </a:r>
            <a:r>
              <a:rPr lang="en-GB" sz="1600" b="1" i="1" dirty="0" err="1">
                <a:solidFill>
                  <a:schemeClr val="bg1"/>
                </a:solidFill>
              </a:rPr>
              <a:t>CtD</a:t>
            </a:r>
            <a:r>
              <a:rPr lang="en-GB" sz="1600" b="1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9F808AF-4D20-B625-25D6-817FFA95B19A}"/>
              </a:ext>
            </a:extLst>
          </p:cNvPr>
          <p:cNvSpPr/>
          <p:nvPr/>
        </p:nvSpPr>
        <p:spPr>
          <a:xfrm>
            <a:off x="8951638" y="3331585"/>
            <a:ext cx="1703705" cy="738530"/>
          </a:xfrm>
          <a:prstGeom prst="roundRect">
            <a:avLst/>
          </a:prstGeom>
          <a:solidFill>
            <a:srgbClr val="F9CCAD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i="1" dirty="0">
                <a:solidFill>
                  <a:schemeClr val="tx1"/>
                </a:solidFill>
                <a:highlight>
                  <a:srgbClr val="FFFF00"/>
                </a:highlight>
              </a:rPr>
              <a:t>Consent</a:t>
            </a:r>
            <a:r>
              <a:rPr lang="en-GB" sz="1400" b="1" i="1" dirty="0">
                <a:solidFill>
                  <a:schemeClr val="tx1"/>
                </a:solidFill>
              </a:rPr>
              <a:t> Control Dashboard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ACF571B-CD60-3317-E7D2-ADD16E0C13E7}"/>
              </a:ext>
            </a:extLst>
          </p:cNvPr>
          <p:cNvSpPr/>
          <p:nvPr/>
        </p:nvSpPr>
        <p:spPr>
          <a:xfrm>
            <a:off x="7742405" y="5150849"/>
            <a:ext cx="1281695" cy="684764"/>
          </a:xfrm>
          <a:prstGeom prst="roundRect">
            <a:avLst/>
          </a:prstGeom>
          <a:solidFill>
            <a:srgbClr val="F9CCAD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i="1" dirty="0">
                <a:solidFill>
                  <a:schemeClr val="tx1"/>
                </a:solidFill>
              </a:rPr>
              <a:t>Semantic Alignment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C9AA201-F91D-1111-E99F-5C622E9FA7EB}"/>
              </a:ext>
            </a:extLst>
          </p:cNvPr>
          <p:cNvSpPr/>
          <p:nvPr/>
        </p:nvSpPr>
        <p:spPr>
          <a:xfrm>
            <a:off x="9134013" y="5556805"/>
            <a:ext cx="1884599" cy="793714"/>
          </a:xfrm>
          <a:prstGeom prst="roundRect">
            <a:avLst/>
          </a:prstGeom>
          <a:solidFill>
            <a:srgbClr val="F9CCAD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 i="1" dirty="0">
                <a:solidFill>
                  <a:schemeClr val="tx1"/>
                </a:solidFill>
                <a:highlight>
                  <a:srgbClr val="FFFF00"/>
                </a:highlight>
              </a:rPr>
              <a:t>Mapping</a:t>
            </a:r>
            <a:r>
              <a:rPr lang="en-GB" sz="1600" b="1" i="1" dirty="0">
                <a:solidFill>
                  <a:schemeClr val="tx1"/>
                </a:solidFill>
              </a:rPr>
              <a:t> between Data Offers / DSIs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C2A4907-3D4E-9CDF-7EAA-7D1F77B77EAF}"/>
              </a:ext>
            </a:extLst>
          </p:cNvPr>
          <p:cNvSpPr/>
          <p:nvPr/>
        </p:nvSpPr>
        <p:spPr>
          <a:xfrm>
            <a:off x="10335235" y="4180807"/>
            <a:ext cx="1470483" cy="738530"/>
          </a:xfrm>
          <a:prstGeom prst="roundRect">
            <a:avLst/>
          </a:prstGeom>
          <a:solidFill>
            <a:srgbClr val="F9CCAD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i="1" dirty="0">
                <a:solidFill>
                  <a:schemeClr val="tx1"/>
                </a:solidFill>
                <a:highlight>
                  <a:srgbClr val="FFFF00"/>
                </a:highlight>
              </a:rPr>
              <a:t>Consent</a:t>
            </a:r>
            <a:r>
              <a:rPr lang="en-GB" sz="1400" b="1" i="1" dirty="0">
                <a:solidFill>
                  <a:schemeClr val="tx1"/>
                </a:solidFill>
              </a:rPr>
              <a:t> and Permission Management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A1182FAA-0F7F-D65F-635E-E8559C0C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2775" y="4822942"/>
            <a:ext cx="2779296" cy="1632471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0387522-6730-CD0E-B52F-0CB4615F26B4}"/>
              </a:ext>
            </a:extLst>
          </p:cNvPr>
          <p:cNvSpPr/>
          <p:nvPr/>
        </p:nvSpPr>
        <p:spPr>
          <a:xfrm>
            <a:off x="8210300" y="4545784"/>
            <a:ext cx="1274898" cy="417791"/>
          </a:xfrm>
          <a:prstGeom prst="round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Agri Ontologies &amp; Data Models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CB4E3F4-FB2F-752A-5BE1-52A05EA08BF3}"/>
              </a:ext>
            </a:extLst>
          </p:cNvPr>
          <p:cNvSpPr/>
          <p:nvPr/>
        </p:nvSpPr>
        <p:spPr>
          <a:xfrm>
            <a:off x="778116" y="4889614"/>
            <a:ext cx="1484005" cy="533210"/>
          </a:xfrm>
          <a:prstGeom prst="roundRect">
            <a:avLst/>
          </a:prstGeom>
          <a:solidFill>
            <a:srgbClr val="EC7B13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Data Interoperability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DFB3836-F769-E3B4-EBE9-DD23655EF1BF}"/>
              </a:ext>
            </a:extLst>
          </p:cNvPr>
          <p:cNvSpPr/>
          <p:nvPr/>
        </p:nvSpPr>
        <p:spPr>
          <a:xfrm>
            <a:off x="523006" y="5366286"/>
            <a:ext cx="1094021" cy="533210"/>
          </a:xfrm>
          <a:prstGeom prst="roundRect">
            <a:avLst/>
          </a:prstGeom>
          <a:solidFill>
            <a:srgbClr val="EC7B13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Data Processing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FE73A54-8420-045D-6EC7-5244F815C0C1}"/>
              </a:ext>
            </a:extLst>
          </p:cNvPr>
          <p:cNvSpPr/>
          <p:nvPr/>
        </p:nvSpPr>
        <p:spPr>
          <a:xfrm>
            <a:off x="5191684" y="4515803"/>
            <a:ext cx="1419902" cy="371085"/>
          </a:xfrm>
          <a:prstGeom prst="round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100" b="1" i="1" kern="0">
                <a:solidFill>
                  <a:prstClr val="white"/>
                </a:solidFill>
                <a:latin typeface="Open Sans Light"/>
              </a:rPr>
              <a:t>Agritech Companies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2680F317-C1E4-9E04-9BA0-C9774E90191F}"/>
              </a:ext>
            </a:extLst>
          </p:cNvPr>
          <p:cNvSpPr/>
          <p:nvPr/>
        </p:nvSpPr>
        <p:spPr>
          <a:xfrm>
            <a:off x="5213424" y="4970676"/>
            <a:ext cx="1419902" cy="371085"/>
          </a:xfrm>
          <a:prstGeom prst="round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OEMs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5BD98059-BA90-7757-C807-D134C4FB29A4}"/>
              </a:ext>
            </a:extLst>
          </p:cNvPr>
          <p:cNvSpPr/>
          <p:nvPr/>
        </p:nvSpPr>
        <p:spPr>
          <a:xfrm>
            <a:off x="5203377" y="5428520"/>
            <a:ext cx="1419902" cy="371085"/>
          </a:xfrm>
          <a:prstGeom prst="round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Laboratories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0259322C-330C-3D95-81F8-437A0ACDCBD6}"/>
              </a:ext>
            </a:extLst>
          </p:cNvPr>
          <p:cNvSpPr/>
          <p:nvPr/>
        </p:nvSpPr>
        <p:spPr>
          <a:xfrm>
            <a:off x="5208228" y="5903873"/>
            <a:ext cx="1419902" cy="371085"/>
          </a:xfrm>
          <a:prstGeom prst="round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100" b="1" i="1" kern="0">
                <a:solidFill>
                  <a:prstClr val="white"/>
                </a:solidFill>
                <a:latin typeface="Open Sans Light"/>
              </a:rPr>
              <a:t>Public entities (i.e. PAs </a:t>
            </a:r>
            <a:r>
              <a:rPr lang="en-GB" sz="1100" b="1" i="1" kern="0" err="1">
                <a:solidFill>
                  <a:prstClr val="white"/>
                </a:solidFill>
                <a:latin typeface="Open Sans Light"/>
              </a:rPr>
              <a:t>OpenData</a:t>
            </a:r>
            <a:r>
              <a:rPr lang="en-GB" sz="1100" b="1" i="1" kern="0">
                <a:solidFill>
                  <a:prstClr val="white"/>
                </a:solidFill>
                <a:latin typeface="Open Sans Light"/>
              </a:rPr>
              <a:t>)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4233469-455D-482E-7737-4301BFD38694}"/>
              </a:ext>
            </a:extLst>
          </p:cNvPr>
          <p:cNvSpPr/>
          <p:nvPr/>
        </p:nvSpPr>
        <p:spPr>
          <a:xfrm>
            <a:off x="4407959" y="2161176"/>
            <a:ext cx="1027888" cy="413592"/>
          </a:xfrm>
          <a:prstGeom prst="round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IDSA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84BE692-7401-4682-91A2-DAF708B07E12}"/>
              </a:ext>
            </a:extLst>
          </p:cNvPr>
          <p:cNvSpPr/>
          <p:nvPr/>
        </p:nvSpPr>
        <p:spPr>
          <a:xfrm>
            <a:off x="4568127" y="1633245"/>
            <a:ext cx="1027888" cy="413592"/>
          </a:xfrm>
          <a:prstGeom prst="round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GAIA-X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B9D20F1-33A4-DC08-C845-A373D13F8F52}"/>
              </a:ext>
            </a:extLst>
          </p:cNvPr>
          <p:cNvSpPr/>
          <p:nvPr/>
        </p:nvSpPr>
        <p:spPr>
          <a:xfrm>
            <a:off x="4652205" y="2697781"/>
            <a:ext cx="1027888" cy="413592"/>
          </a:xfrm>
          <a:prstGeom prst="roundRect">
            <a:avLst/>
          </a:prstGeom>
          <a:solidFill>
            <a:srgbClr val="70AD47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EDC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7CBCF42-0EAE-9986-26B2-E6C1976E4D42}"/>
              </a:ext>
            </a:extLst>
          </p:cNvPr>
          <p:cNvGrpSpPr/>
          <p:nvPr/>
        </p:nvGrpSpPr>
        <p:grpSpPr>
          <a:xfrm>
            <a:off x="6336407" y="1383204"/>
            <a:ext cx="1964812" cy="1219749"/>
            <a:chOff x="7010686" y="812216"/>
            <a:chExt cx="1964812" cy="1219749"/>
          </a:xfrm>
          <a:solidFill>
            <a:srgbClr val="00B050"/>
          </a:solidFill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6EFAF632-9B57-3DC3-CC8B-7F6F581B2C51}"/>
                </a:ext>
              </a:extLst>
            </p:cNvPr>
            <p:cNvSpPr/>
            <p:nvPr/>
          </p:nvSpPr>
          <p:spPr>
            <a:xfrm>
              <a:off x="7317877" y="812216"/>
              <a:ext cx="814622" cy="39294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200" b="1" i="1" err="1">
                  <a:solidFill>
                    <a:schemeClr val="tx1"/>
                  </a:solidFill>
                </a:rPr>
                <a:t>eID</a:t>
              </a:r>
              <a:endParaRPr lang="en-GB" sz="1200" b="1" i="1">
                <a:solidFill>
                  <a:schemeClr val="tx1"/>
                </a:solidFill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9D49168-927D-C0C5-ABCA-A565467AA244}"/>
                </a:ext>
              </a:extLst>
            </p:cNvPr>
            <p:cNvSpPr/>
            <p:nvPr/>
          </p:nvSpPr>
          <p:spPr>
            <a:xfrm>
              <a:off x="7817909" y="1047789"/>
              <a:ext cx="1053205" cy="35674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200" b="1" i="1" err="1">
                  <a:solidFill>
                    <a:schemeClr val="tx1"/>
                  </a:solidFill>
                </a:rPr>
                <a:t>Keycloak</a:t>
              </a:r>
              <a:endParaRPr lang="en-GB" sz="1200" b="1" i="1">
                <a:solidFill>
                  <a:schemeClr val="tx1"/>
                </a:solidFill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8C3DCC68-632D-6B2B-69A4-A1CD02B27789}"/>
                </a:ext>
              </a:extLst>
            </p:cNvPr>
            <p:cNvSpPr/>
            <p:nvPr/>
          </p:nvSpPr>
          <p:spPr>
            <a:xfrm>
              <a:off x="7274095" y="1325141"/>
              <a:ext cx="1053205" cy="35674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200" b="1" i="1" err="1">
                  <a:solidFill>
                    <a:schemeClr val="tx1"/>
                  </a:solidFill>
                </a:rPr>
                <a:t>OpenAPI</a:t>
              </a:r>
              <a:endParaRPr lang="en-GB" sz="1200" b="1" i="1">
                <a:solidFill>
                  <a:schemeClr val="tx1"/>
                </a:solidFill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2FA17CFA-F740-CD2F-0B47-C776D13F39FF}"/>
                </a:ext>
              </a:extLst>
            </p:cNvPr>
            <p:cNvSpPr/>
            <p:nvPr/>
          </p:nvSpPr>
          <p:spPr>
            <a:xfrm>
              <a:off x="7010686" y="1675222"/>
              <a:ext cx="1053205" cy="35674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200" b="1" i="1">
                  <a:solidFill>
                    <a:schemeClr val="tx1"/>
                  </a:solidFill>
                </a:rPr>
                <a:t>SIMPL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18C37C4E-5B94-B7C8-A719-537F4009BA00}"/>
                </a:ext>
              </a:extLst>
            </p:cNvPr>
            <p:cNvSpPr/>
            <p:nvPr/>
          </p:nvSpPr>
          <p:spPr>
            <a:xfrm>
              <a:off x="7922293" y="1640481"/>
              <a:ext cx="1053205" cy="356743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200" b="1" i="1">
                  <a:solidFill>
                    <a:schemeClr val="tx1"/>
                  </a:solidFill>
                </a:rPr>
                <a:t>OOTS</a:t>
              </a:r>
            </a:p>
          </p:txBody>
        </p:sp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E23B2C-2E52-DB2C-BFD5-96C2307EF397}"/>
              </a:ext>
            </a:extLst>
          </p:cNvPr>
          <p:cNvSpPr/>
          <p:nvPr/>
        </p:nvSpPr>
        <p:spPr>
          <a:xfrm>
            <a:off x="165000" y="2310204"/>
            <a:ext cx="1546247" cy="643801"/>
          </a:xfrm>
          <a:prstGeom prst="roundRect">
            <a:avLst/>
          </a:prstGeom>
          <a:solidFill>
            <a:srgbClr val="45AF4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i="1" kern="0" dirty="0">
                <a:solidFill>
                  <a:prstClr val="white"/>
                </a:solidFill>
                <a:latin typeface="Open Sans Light"/>
              </a:rPr>
              <a:t>Marketplace &amp; Clearinghouses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7608C8-1336-ACE8-B674-BED38B9A28C4}"/>
              </a:ext>
            </a:extLst>
          </p:cNvPr>
          <p:cNvSpPr txBox="1"/>
          <p:nvPr/>
        </p:nvSpPr>
        <p:spPr>
          <a:xfrm rot="1292336">
            <a:off x="7772947" y="4540709"/>
            <a:ext cx="336662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TECHNICAL INTEROPERABILITY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F961E-1A39-65B7-A450-F978EDD953BD}"/>
              </a:ext>
            </a:extLst>
          </p:cNvPr>
          <p:cNvSpPr txBox="1"/>
          <p:nvPr/>
        </p:nvSpPr>
        <p:spPr>
          <a:xfrm rot="19669069">
            <a:off x="7699010" y="2198482"/>
            <a:ext cx="455317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SCALABLE SOLUTIONS FOR GOVERNANCE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DB5A91-3538-E500-3C9C-125884299995}"/>
              </a:ext>
            </a:extLst>
          </p:cNvPr>
          <p:cNvSpPr/>
          <p:nvPr/>
        </p:nvSpPr>
        <p:spPr>
          <a:xfrm>
            <a:off x="339108" y="6109563"/>
            <a:ext cx="1237385" cy="533210"/>
          </a:xfrm>
          <a:prstGeom prst="roundRect">
            <a:avLst/>
          </a:prstGeom>
          <a:solidFill>
            <a:srgbClr val="EC7B13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Data Visualisation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D22CC24-B7A5-B3C1-E01F-EDBC85A5DEED}"/>
              </a:ext>
            </a:extLst>
          </p:cNvPr>
          <p:cNvSpPr/>
          <p:nvPr/>
        </p:nvSpPr>
        <p:spPr>
          <a:xfrm>
            <a:off x="1179929" y="5842958"/>
            <a:ext cx="1094021" cy="533210"/>
          </a:xfrm>
          <a:prstGeom prst="roundRect">
            <a:avLst/>
          </a:prstGeom>
          <a:solidFill>
            <a:srgbClr val="EC7B13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Data Sources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5A74CA-7772-C5DA-A57C-3322FF90C195}"/>
              </a:ext>
            </a:extLst>
          </p:cNvPr>
          <p:cNvSpPr/>
          <p:nvPr/>
        </p:nvSpPr>
        <p:spPr>
          <a:xfrm>
            <a:off x="2533117" y="1812218"/>
            <a:ext cx="1264343" cy="413592"/>
          </a:xfrm>
          <a:prstGeom prst="roundRect">
            <a:avLst/>
          </a:prstGeom>
          <a:solidFill>
            <a:srgbClr val="45AF4D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i="1" kern="0" dirty="0">
                <a:solidFill>
                  <a:prstClr val="white"/>
                </a:solidFill>
                <a:latin typeface="Open Sans Light"/>
              </a:rPr>
              <a:t>Trust &amp; Sovereignty</a:t>
            </a:r>
          </a:p>
        </p:txBody>
      </p:sp>
    </p:spTree>
    <p:extLst>
      <p:ext uri="{BB962C8B-B14F-4D97-AF65-F5344CB8AC3E}">
        <p14:creationId xmlns:p14="http://schemas.microsoft.com/office/powerpoint/2010/main" val="1556981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AF3FD0C1-275E-A712-62AE-70BBDB1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Vocabularies and Ontologies</a:t>
            </a:r>
            <a:br>
              <a:rPr lang="en-GB" sz="2400" dirty="0"/>
            </a:br>
            <a:r>
              <a:rPr lang="en-GB" sz="2400" dirty="0"/>
              <a:t>Agriculture Information Model (AIM)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F4C1AC3-8053-3FC3-9025-021ED27E4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22</a:t>
            </a:fld>
            <a:endParaRPr lang="el-GR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DC6C80A-C9AE-4AA2-3CA8-271759C99AF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350285" y="2087027"/>
            <a:ext cx="5181600" cy="4133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https://w3id.org/demeter/agri</a:t>
            </a:r>
            <a:r>
              <a:rPr lang="en-GB" sz="2400" dirty="0"/>
              <a:t> </a:t>
            </a:r>
          </a:p>
          <a:p>
            <a:pPr marL="0" indent="0">
              <a:buNone/>
            </a:pPr>
            <a:r>
              <a:rPr lang="en-GB" sz="2400" dirty="0"/>
              <a:t>OGC Vocabulary: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B5AB52-9B56-1871-7811-CDE4936AB803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628" y="2084354"/>
            <a:ext cx="5181600" cy="3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43779C5-3C20-4DBA-77D9-80385A2B75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285" y="2969129"/>
            <a:ext cx="4375935" cy="36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9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B41AC41-AC20-829C-13BD-240F7869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Vocabularies and Ontologies</a:t>
            </a:r>
            <a:br>
              <a:rPr lang="en-GB" sz="2400" dirty="0"/>
            </a:br>
            <a:r>
              <a:rPr lang="en-GB" sz="2400" dirty="0"/>
              <a:t>CGIAR: Ontologies most used in Agriculture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E4EA4EA-B0A8-3203-398D-C2EE9913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23</a:t>
            </a:fld>
            <a:endParaRPr lang="el-GR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6D7AF17-D5D0-BA8F-C0E5-A7077023123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83728"/>
            <a:ext cx="5181600" cy="4127500"/>
          </a:xfrm>
          <a:prstGeom prst="rect">
            <a:avLst/>
          </a:prstGeo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00E38DC-550E-6F02-781F-E73E9E61FA72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268720" y="1883728"/>
            <a:ext cx="5181600" cy="4133850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en-GB" sz="1200" b="1" i="0" u="none" strike="noStrike" cap="all" dirty="0">
                <a:solidFill>
                  <a:srgbClr val="F7941D"/>
                </a:solidFill>
                <a:effectLst/>
              </a:rPr>
              <a:t>GENERIC ONTOLOGIES AND THESAURI</a:t>
            </a:r>
          </a:p>
          <a:p>
            <a:pPr lvl="1" fontAlgn="base"/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AGROVOC</a:t>
            </a:r>
            <a:r>
              <a:rPr lang="en-GB" sz="1100" dirty="0">
                <a:solidFill>
                  <a:srgbClr val="F7941D"/>
                </a:solidFill>
              </a:rPr>
              <a:t>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Multilingual and controlled vocabulary designed to cover concepts and terminology under FAO’s areas of interest.</a:t>
            </a:r>
          </a:p>
          <a:p>
            <a:pPr lvl="1" fontAlgn="base"/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CAB Thesaurus</a:t>
            </a:r>
            <a:r>
              <a:rPr lang="en-GB" sz="1100" dirty="0">
                <a:solidFill>
                  <a:srgbClr val="F7941D"/>
                </a:solidFill>
              </a:rPr>
              <a:t>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Controlled vocabulary for agriculture, forestry, horticulture, soil science, entomology, mycology, parasitology, veterinary medicine, nutrition, rural studies.</a:t>
            </a:r>
          </a:p>
          <a:p>
            <a:pPr lvl="1" fontAlgn="base"/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CG Core Metadata Schema</a:t>
            </a:r>
            <a:r>
              <a:rPr lang="en-GB" sz="1100" dirty="0">
                <a:solidFill>
                  <a:srgbClr val="F7941D"/>
                </a:solidFill>
              </a:rPr>
              <a:t>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Minimum set of elements applicable for data and publication annotation and curation across CGIAR.</a:t>
            </a:r>
          </a:p>
          <a:p>
            <a:pPr lvl="1" fontAlgn="base"/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Comparative Data Analysis Ontology (CDAO)</a:t>
            </a:r>
            <a:r>
              <a:rPr lang="en-GB" sz="1100" dirty="0">
                <a:solidFill>
                  <a:srgbClr val="F7941D"/>
                </a:solidFill>
              </a:rPr>
              <a:t>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Formalization of concepts and relations relevant to evolutionary comparative analysis.</a:t>
            </a:r>
          </a:p>
          <a:p>
            <a:pPr lvl="1" fontAlgn="base"/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EMBRACE Data and Methods Ontology (EDAM)</a:t>
            </a:r>
            <a:r>
              <a:rPr lang="en-GB" sz="1100" dirty="0">
                <a:solidFill>
                  <a:srgbClr val="F7941D"/>
                </a:solidFill>
              </a:rPr>
              <a:t>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Comprehensive ontology for bioscientific data analysis and data management.</a:t>
            </a:r>
          </a:p>
          <a:p>
            <a:pPr lvl="1" fontAlgn="base"/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GAZ</a:t>
            </a:r>
            <a:r>
              <a:rPr lang="en-GB" sz="1100" dirty="0">
                <a:solidFill>
                  <a:srgbClr val="F7941D"/>
                </a:solidFill>
              </a:rPr>
              <a:t>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Represents places through their names using an ontological approach to promote semantic coherence.</a:t>
            </a:r>
          </a:p>
          <a:p>
            <a:pPr lvl="1" fontAlgn="base"/>
            <a:r>
              <a:rPr lang="en-GB" sz="1100" b="1" i="0" u="none" strike="noStrike" dirty="0" err="1">
                <a:solidFill>
                  <a:srgbClr val="F7941D"/>
                </a:solidFill>
                <a:effectLst/>
              </a:rPr>
              <a:t>Geonames</a:t>
            </a:r>
            <a:r>
              <a:rPr lang="en-GB" sz="1100" dirty="0">
                <a:solidFill>
                  <a:srgbClr val="F7941D"/>
                </a:solidFill>
              </a:rPr>
              <a:t>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Covers all countries and contains over eleven million placenames.</a:t>
            </a:r>
          </a:p>
          <a:p>
            <a:pPr lvl="1" fontAlgn="base"/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National Agricultural Library’s Agricultural Thesaurus and Glossary (NAL)</a:t>
            </a:r>
            <a:r>
              <a:rPr lang="en-GB" sz="1100" dirty="0">
                <a:solidFill>
                  <a:srgbClr val="F7941D"/>
                </a:solidFill>
              </a:rPr>
              <a:t>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Online vocabulary tools English and Spanish to select controlled vocabulary terms for subject indexing of AGRICOLA, </a:t>
            </a:r>
            <a:r>
              <a:rPr lang="en-GB" sz="1100" b="0" i="0" dirty="0" err="1">
                <a:solidFill>
                  <a:srgbClr val="000000"/>
                </a:solidFill>
                <a:effectLst/>
              </a:rPr>
              <a:t>PubAg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 and other databases.</a:t>
            </a:r>
          </a:p>
          <a:p>
            <a:pPr lvl="1" fontAlgn="base"/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Research Organization Registry (ROR)</a:t>
            </a:r>
            <a:r>
              <a:rPr lang="en-GB" sz="1100" dirty="0">
                <a:solidFill>
                  <a:srgbClr val="F7941D"/>
                </a:solidFill>
              </a:rPr>
              <a:t>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Registry of open, sustainable, usable, and unique identifiers for every research organization in the world.</a:t>
            </a:r>
          </a:p>
          <a:p>
            <a:pPr lvl="1" fontAlgn="base"/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Units of Measurement Ontology (UO)</a:t>
            </a:r>
            <a:r>
              <a:rPr lang="en-GB" sz="1100" dirty="0">
                <a:solidFill>
                  <a:srgbClr val="F7941D"/>
                </a:solidFill>
              </a:rPr>
              <a:t>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Ontology of units of measurements.</a:t>
            </a:r>
          </a:p>
          <a:p>
            <a:pPr lvl="1" fontAlgn="base"/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Variation Ontology (</a:t>
            </a:r>
            <a:r>
              <a:rPr lang="en-GB" sz="1100" b="1" i="0" u="none" strike="noStrike" dirty="0" err="1">
                <a:solidFill>
                  <a:srgbClr val="F7941D"/>
                </a:solidFill>
                <a:effectLst/>
              </a:rPr>
              <a:t>VariO</a:t>
            </a:r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):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Ontology for standardized, systematic description of effects, consequences and mechanisms of variations.</a:t>
            </a:r>
          </a:p>
          <a:p>
            <a:pPr lvl="1" fontAlgn="base"/>
            <a:r>
              <a:rPr lang="en-GB" sz="1100" b="1" i="0" u="none" strike="noStrike" dirty="0">
                <a:solidFill>
                  <a:srgbClr val="F7941D"/>
                </a:solidFill>
                <a:effectLst/>
              </a:rPr>
              <a:t>VIVO Ontology</a:t>
            </a:r>
            <a:r>
              <a:rPr lang="en-GB" sz="1100" dirty="0">
                <a:solidFill>
                  <a:srgbClr val="F7941D"/>
                </a:solidFill>
              </a:rPr>
              <a:t>: </a:t>
            </a:r>
            <a:r>
              <a:rPr lang="en-GB" sz="1100" b="0" i="0" dirty="0">
                <a:solidFill>
                  <a:srgbClr val="000000"/>
                </a:solidFill>
                <a:effectLst/>
              </a:rPr>
              <a:t>Open-source software and an ontology for representing scholarship.</a:t>
            </a:r>
          </a:p>
        </p:txBody>
      </p:sp>
    </p:spTree>
    <p:extLst>
      <p:ext uri="{BB962C8B-B14F-4D97-AF65-F5344CB8AC3E}">
        <p14:creationId xmlns:p14="http://schemas.microsoft.com/office/powerpoint/2010/main" val="372420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AB82-39F8-03C3-276C-BD0DE68D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10974572" cy="847657"/>
          </a:xfrm>
        </p:spPr>
        <p:txBody>
          <a:bodyPr>
            <a:normAutofit fontScale="90000"/>
          </a:bodyPr>
          <a:lstStyle/>
          <a:p>
            <a:r>
              <a:rPr lang="en-GB" dirty="0"/>
              <a:t>The importance of Consent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993FC-ABBC-838E-0066-A5CC65B3D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37" y="1825625"/>
            <a:ext cx="4702313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Need to consider CoC and DGA and DA legislation</a:t>
            </a:r>
          </a:p>
          <a:p>
            <a:pPr>
              <a:lnSpc>
                <a:spcPct val="100000"/>
              </a:lnSpc>
            </a:pPr>
            <a:r>
              <a:rPr lang="en-GB" dirty="0"/>
              <a:t>Additional requirements related to farmers as “data rights holders”</a:t>
            </a:r>
          </a:p>
          <a:p>
            <a:pPr>
              <a:lnSpc>
                <a:spcPct val="100000"/>
              </a:lnSpc>
            </a:pPr>
            <a:r>
              <a:rPr lang="en-GB" dirty="0"/>
              <a:t>“low complexity” implications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00007B-8492-4106-7D8E-54E110ACE36F}"/>
              </a:ext>
            </a:extLst>
          </p:cNvPr>
          <p:cNvGrpSpPr/>
          <p:nvPr/>
        </p:nvGrpSpPr>
        <p:grpSpPr>
          <a:xfrm>
            <a:off x="5346189" y="2717799"/>
            <a:ext cx="3094787" cy="2152572"/>
            <a:chOff x="758909" y="3797299"/>
            <a:chExt cx="2602067" cy="215257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512276-6749-085C-4C08-C54726E77300}"/>
                </a:ext>
              </a:extLst>
            </p:cNvPr>
            <p:cNvCxnSpPr/>
            <p:nvPr/>
          </p:nvCxnSpPr>
          <p:spPr>
            <a:xfrm>
              <a:off x="761945" y="3797299"/>
              <a:ext cx="259903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83E1D20-EE7A-46A4-C010-1CD20DD8093A}"/>
                </a:ext>
              </a:extLst>
            </p:cNvPr>
            <p:cNvCxnSpPr/>
            <p:nvPr/>
          </p:nvCxnSpPr>
          <p:spPr>
            <a:xfrm>
              <a:off x="758909" y="4508499"/>
              <a:ext cx="259903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1F02D9-C817-D83D-D8F9-16467B1D0802}"/>
                </a:ext>
              </a:extLst>
            </p:cNvPr>
            <p:cNvCxnSpPr/>
            <p:nvPr/>
          </p:nvCxnSpPr>
          <p:spPr>
            <a:xfrm>
              <a:off x="758909" y="5219700"/>
              <a:ext cx="259903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8F626E0-9ABB-8A87-F742-D4D8767B8545}"/>
                </a:ext>
              </a:extLst>
            </p:cNvPr>
            <p:cNvCxnSpPr/>
            <p:nvPr/>
          </p:nvCxnSpPr>
          <p:spPr>
            <a:xfrm>
              <a:off x="758909" y="5949871"/>
              <a:ext cx="259903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riangle 8">
            <a:extLst>
              <a:ext uri="{FF2B5EF4-FFF2-40B4-BE49-F238E27FC236}">
                <a16:creationId xmlns:a16="http://schemas.microsoft.com/office/drawing/2014/main" id="{F6426F58-C669-6188-E2B8-8AAE06CBEDAE}"/>
              </a:ext>
            </a:extLst>
          </p:cNvPr>
          <p:cNvSpPr/>
          <p:nvPr/>
        </p:nvSpPr>
        <p:spPr>
          <a:xfrm>
            <a:off x="8417113" y="2006600"/>
            <a:ext cx="930087" cy="711200"/>
          </a:xfrm>
          <a:prstGeom prst="triangl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rapezium 9">
            <a:extLst>
              <a:ext uri="{FF2B5EF4-FFF2-40B4-BE49-F238E27FC236}">
                <a16:creationId xmlns:a16="http://schemas.microsoft.com/office/drawing/2014/main" id="{CBD173DA-806F-2ECF-B2DB-7C99B9430690}"/>
              </a:ext>
            </a:extLst>
          </p:cNvPr>
          <p:cNvSpPr/>
          <p:nvPr/>
        </p:nvSpPr>
        <p:spPr>
          <a:xfrm>
            <a:off x="7944836" y="2717800"/>
            <a:ext cx="1872264" cy="711200"/>
          </a:xfrm>
          <a:prstGeom prst="trapezoid">
            <a:avLst>
              <a:gd name="adj" fmla="val 66071"/>
            </a:avLst>
          </a:prstGeom>
          <a:gradFill>
            <a:gsLst>
              <a:gs pos="0">
                <a:schemeClr val="accent1">
                  <a:lumMod val="45000"/>
                  <a:lumOff val="55000"/>
                </a:schemeClr>
              </a:gs>
              <a:gs pos="100000">
                <a:srgbClr val="4CBE04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rapezium 10">
            <a:extLst>
              <a:ext uri="{FF2B5EF4-FFF2-40B4-BE49-F238E27FC236}">
                <a16:creationId xmlns:a16="http://schemas.microsoft.com/office/drawing/2014/main" id="{B1C2F974-2668-51E9-3E80-18D954E85FD9}"/>
              </a:ext>
            </a:extLst>
          </p:cNvPr>
          <p:cNvSpPr/>
          <p:nvPr/>
        </p:nvSpPr>
        <p:spPr>
          <a:xfrm>
            <a:off x="7472272" y="3429000"/>
            <a:ext cx="2814727" cy="711200"/>
          </a:xfrm>
          <a:prstGeom prst="trapezoid">
            <a:avLst>
              <a:gd name="adj" fmla="val 66071"/>
            </a:avLst>
          </a:prstGeom>
          <a:gradFill>
            <a:gsLst>
              <a:gs pos="0">
                <a:srgbClr val="00B0F0"/>
              </a:gs>
              <a:gs pos="75000">
                <a:srgbClr val="BB3039"/>
              </a:gs>
              <a:gs pos="36000">
                <a:srgbClr val="00B0F0"/>
              </a:gs>
              <a:gs pos="100000">
                <a:srgbClr val="C00000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rapezium 11">
            <a:extLst>
              <a:ext uri="{FF2B5EF4-FFF2-40B4-BE49-F238E27FC236}">
                <a16:creationId xmlns:a16="http://schemas.microsoft.com/office/drawing/2014/main" id="{759C311A-1253-D524-D808-F773930A5703}"/>
              </a:ext>
            </a:extLst>
          </p:cNvPr>
          <p:cNvSpPr/>
          <p:nvPr/>
        </p:nvSpPr>
        <p:spPr>
          <a:xfrm>
            <a:off x="6997049" y="4148670"/>
            <a:ext cx="3759851" cy="711200"/>
          </a:xfrm>
          <a:prstGeom prst="trapezoid">
            <a:avLst>
              <a:gd name="adj" fmla="val 66071"/>
            </a:avLst>
          </a:prstGeom>
          <a:gradFill>
            <a:gsLst>
              <a:gs pos="0">
                <a:srgbClr val="C00000"/>
              </a:gs>
              <a:gs pos="75000">
                <a:srgbClr val="4CBE04"/>
              </a:gs>
              <a:gs pos="36000">
                <a:srgbClr val="C00000"/>
              </a:gs>
              <a:gs pos="100000">
                <a:srgbClr val="4CBE04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rapezium 12">
            <a:extLst>
              <a:ext uri="{FF2B5EF4-FFF2-40B4-BE49-F238E27FC236}">
                <a16:creationId xmlns:a16="http://schemas.microsoft.com/office/drawing/2014/main" id="{2D84D6CD-261D-99CC-4452-E653676BF062}"/>
              </a:ext>
            </a:extLst>
          </p:cNvPr>
          <p:cNvSpPr/>
          <p:nvPr/>
        </p:nvSpPr>
        <p:spPr>
          <a:xfrm>
            <a:off x="6524486" y="4859869"/>
            <a:ext cx="4702313" cy="711200"/>
          </a:xfrm>
          <a:prstGeom prst="trapezoid">
            <a:avLst>
              <a:gd name="adj" fmla="val 66071"/>
            </a:avLst>
          </a:prstGeom>
          <a:gradFill>
            <a:gsLst>
              <a:gs pos="0">
                <a:srgbClr val="F6BE98"/>
              </a:gs>
              <a:gs pos="62000">
                <a:schemeClr val="accent2"/>
              </a:gs>
              <a:gs pos="46000">
                <a:srgbClr val="F6BE98"/>
              </a:gs>
              <a:gs pos="100000">
                <a:schemeClr val="accent2"/>
              </a:gs>
            </a:gsLst>
            <a:lin ang="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7DA8C-ED05-43B7-0EC8-E47E1D453BDA}"/>
              </a:ext>
            </a:extLst>
          </p:cNvPr>
          <p:cNvSpPr txBox="1"/>
          <p:nvPr/>
        </p:nvSpPr>
        <p:spPr>
          <a:xfrm>
            <a:off x="5298987" y="2040182"/>
            <a:ext cx="1159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Data rights holder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F6C687-45D6-2C43-FC71-355B011D7DD0}"/>
              </a:ext>
            </a:extLst>
          </p:cNvPr>
          <p:cNvSpPr txBox="1"/>
          <p:nvPr/>
        </p:nvSpPr>
        <p:spPr>
          <a:xfrm>
            <a:off x="5142989" y="2776481"/>
            <a:ext cx="145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Data space enablers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FDA126-3D24-2606-1A2B-A4FE6E36B59D}"/>
              </a:ext>
            </a:extLst>
          </p:cNvPr>
          <p:cNvSpPr txBox="1"/>
          <p:nvPr/>
        </p:nvSpPr>
        <p:spPr>
          <a:xfrm>
            <a:off x="5163680" y="4218071"/>
            <a:ext cx="1547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Data intermediaries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DF5A9-CBAE-4E1D-AE26-B69CCEE11AFA}"/>
              </a:ext>
            </a:extLst>
          </p:cNvPr>
          <p:cNvSpPr txBox="1"/>
          <p:nvPr/>
        </p:nvSpPr>
        <p:spPr>
          <a:xfrm>
            <a:off x="5448762" y="4922669"/>
            <a:ext cx="966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Data users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A66F7C-2542-E5C4-5FF9-72F096AD4108}"/>
              </a:ext>
            </a:extLst>
          </p:cNvPr>
          <p:cNvSpPr/>
          <p:nvPr/>
        </p:nvSpPr>
        <p:spPr>
          <a:xfrm>
            <a:off x="8294041" y="3429000"/>
            <a:ext cx="780179" cy="711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51E102-D11D-00D9-E4DC-31A737E82F3C}"/>
              </a:ext>
            </a:extLst>
          </p:cNvPr>
          <p:cNvSpPr/>
          <p:nvPr/>
        </p:nvSpPr>
        <p:spPr>
          <a:xfrm>
            <a:off x="9074220" y="3429000"/>
            <a:ext cx="546158" cy="711200"/>
          </a:xfrm>
          <a:prstGeom prst="rect">
            <a:avLst/>
          </a:prstGeom>
          <a:solidFill>
            <a:srgbClr val="0085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CA79AE-3065-FFBA-C361-CB25BEDF54E9}"/>
              </a:ext>
            </a:extLst>
          </p:cNvPr>
          <p:cNvSpPr/>
          <p:nvPr/>
        </p:nvSpPr>
        <p:spPr>
          <a:xfrm>
            <a:off x="8604321" y="2717799"/>
            <a:ext cx="546158" cy="7112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D05823-4B6A-5C33-B490-8CB119CD9FAA}"/>
              </a:ext>
            </a:extLst>
          </p:cNvPr>
          <p:cNvSpPr/>
          <p:nvPr/>
        </p:nvSpPr>
        <p:spPr>
          <a:xfrm>
            <a:off x="8757461" y="3428999"/>
            <a:ext cx="330671" cy="7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16F53E-374B-FADA-DC7A-FD9C9710FC9A}"/>
              </a:ext>
            </a:extLst>
          </p:cNvPr>
          <p:cNvSpPr/>
          <p:nvPr/>
        </p:nvSpPr>
        <p:spPr>
          <a:xfrm>
            <a:off x="7825181" y="4148670"/>
            <a:ext cx="2094907" cy="711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ACB419-CE24-1E91-EBF5-E10B47B2C941}"/>
              </a:ext>
            </a:extLst>
          </p:cNvPr>
          <p:cNvSpPr/>
          <p:nvPr/>
        </p:nvSpPr>
        <p:spPr>
          <a:xfrm>
            <a:off x="7138425" y="4857671"/>
            <a:ext cx="499951" cy="711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248D14-3EB6-A0F9-56A4-5F7FE91A2B1C}"/>
              </a:ext>
            </a:extLst>
          </p:cNvPr>
          <p:cNvSpPr/>
          <p:nvPr/>
        </p:nvSpPr>
        <p:spPr>
          <a:xfrm>
            <a:off x="9150479" y="4871440"/>
            <a:ext cx="640106" cy="711200"/>
          </a:xfrm>
          <a:prstGeom prst="rect">
            <a:avLst/>
          </a:prstGeom>
          <a:solidFill>
            <a:srgbClr val="AAC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A35941-E23E-DFC4-4197-F44B1EEF0F78}"/>
              </a:ext>
            </a:extLst>
          </p:cNvPr>
          <p:cNvSpPr/>
          <p:nvPr/>
        </p:nvSpPr>
        <p:spPr>
          <a:xfrm>
            <a:off x="9710726" y="4857671"/>
            <a:ext cx="716516" cy="711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651145-B667-F265-8365-9836AA554C92}"/>
              </a:ext>
            </a:extLst>
          </p:cNvPr>
          <p:cNvSpPr/>
          <p:nvPr/>
        </p:nvSpPr>
        <p:spPr>
          <a:xfrm>
            <a:off x="7631185" y="4870371"/>
            <a:ext cx="693504" cy="711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A192B1-E91B-33E9-EED4-93C132CA2062}"/>
              </a:ext>
            </a:extLst>
          </p:cNvPr>
          <p:cNvSpPr/>
          <p:nvPr/>
        </p:nvSpPr>
        <p:spPr>
          <a:xfrm>
            <a:off x="8324197" y="4870371"/>
            <a:ext cx="852067" cy="711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398DF5BE-F378-9892-AB04-87726F6CFB72}"/>
              </a:ext>
            </a:extLst>
          </p:cNvPr>
          <p:cNvSpPr/>
          <p:nvPr/>
        </p:nvSpPr>
        <p:spPr>
          <a:xfrm>
            <a:off x="8428159" y="2013123"/>
            <a:ext cx="930087" cy="711200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rapezium 28">
            <a:extLst>
              <a:ext uri="{FF2B5EF4-FFF2-40B4-BE49-F238E27FC236}">
                <a16:creationId xmlns:a16="http://schemas.microsoft.com/office/drawing/2014/main" id="{258E18B9-21A9-5B42-221D-2EC442AE542D}"/>
              </a:ext>
            </a:extLst>
          </p:cNvPr>
          <p:cNvSpPr/>
          <p:nvPr/>
        </p:nvSpPr>
        <p:spPr>
          <a:xfrm>
            <a:off x="7955882" y="2724323"/>
            <a:ext cx="1872264" cy="711200"/>
          </a:xfrm>
          <a:prstGeom prst="trapezoid">
            <a:avLst>
              <a:gd name="adj" fmla="val 660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rapezium 29">
            <a:extLst>
              <a:ext uri="{FF2B5EF4-FFF2-40B4-BE49-F238E27FC236}">
                <a16:creationId xmlns:a16="http://schemas.microsoft.com/office/drawing/2014/main" id="{35834213-F027-9BE1-A55C-5D2EA99804B7}"/>
              </a:ext>
            </a:extLst>
          </p:cNvPr>
          <p:cNvSpPr/>
          <p:nvPr/>
        </p:nvSpPr>
        <p:spPr>
          <a:xfrm>
            <a:off x="7483318" y="3435523"/>
            <a:ext cx="2814727" cy="711200"/>
          </a:xfrm>
          <a:prstGeom prst="trapezoid">
            <a:avLst>
              <a:gd name="adj" fmla="val 660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rapezium 30">
            <a:extLst>
              <a:ext uri="{FF2B5EF4-FFF2-40B4-BE49-F238E27FC236}">
                <a16:creationId xmlns:a16="http://schemas.microsoft.com/office/drawing/2014/main" id="{DDF6671E-3B31-1C13-1D38-27805647A612}"/>
              </a:ext>
            </a:extLst>
          </p:cNvPr>
          <p:cNvSpPr/>
          <p:nvPr/>
        </p:nvSpPr>
        <p:spPr>
          <a:xfrm>
            <a:off x="7008095" y="4155193"/>
            <a:ext cx="3759851" cy="711200"/>
          </a:xfrm>
          <a:prstGeom prst="trapezoid">
            <a:avLst>
              <a:gd name="adj" fmla="val 660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rapezium 31">
            <a:extLst>
              <a:ext uri="{FF2B5EF4-FFF2-40B4-BE49-F238E27FC236}">
                <a16:creationId xmlns:a16="http://schemas.microsoft.com/office/drawing/2014/main" id="{47010A32-90C1-E80B-DCBD-B7115AD632DB}"/>
              </a:ext>
            </a:extLst>
          </p:cNvPr>
          <p:cNvSpPr/>
          <p:nvPr/>
        </p:nvSpPr>
        <p:spPr>
          <a:xfrm>
            <a:off x="6535532" y="4866392"/>
            <a:ext cx="4702313" cy="711200"/>
          </a:xfrm>
          <a:prstGeom prst="trapezoid">
            <a:avLst>
              <a:gd name="adj" fmla="val 6607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265F3D-5D6A-FE4D-5596-71A5116ED73E}"/>
              </a:ext>
            </a:extLst>
          </p:cNvPr>
          <p:cNvSpPr txBox="1"/>
          <p:nvPr/>
        </p:nvSpPr>
        <p:spPr>
          <a:xfrm rot="3347839">
            <a:off x="8902197" y="3329759"/>
            <a:ext cx="333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Consent Management (1 : MANY)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40817B57-CEC8-DB0E-B520-CCDFAFE351F8}"/>
              </a:ext>
            </a:extLst>
          </p:cNvPr>
          <p:cNvSpPr/>
          <p:nvPr/>
        </p:nvSpPr>
        <p:spPr>
          <a:xfrm rot="19540959">
            <a:off x="10174949" y="1912915"/>
            <a:ext cx="328367" cy="3636648"/>
          </a:xfrm>
          <a:prstGeom prst="downArrow">
            <a:avLst/>
          </a:prstGeom>
          <a:solidFill>
            <a:srgbClr val="FFC901"/>
          </a:solidFill>
          <a:ln w="25400">
            <a:solidFill>
              <a:srgbClr val="FC5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8A8383-C450-5F45-BD7F-C97A359E1A03}"/>
              </a:ext>
            </a:extLst>
          </p:cNvPr>
          <p:cNvSpPr txBox="1"/>
          <p:nvPr/>
        </p:nvSpPr>
        <p:spPr>
          <a:xfrm>
            <a:off x="7125413" y="2120578"/>
            <a:ext cx="1159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/>
              <a:t>(i.e. farmers)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42D862-D010-BA4A-D040-97987093629C}"/>
              </a:ext>
            </a:extLst>
          </p:cNvPr>
          <p:cNvSpPr txBox="1"/>
          <p:nvPr/>
        </p:nvSpPr>
        <p:spPr>
          <a:xfrm>
            <a:off x="6669070" y="2780759"/>
            <a:ext cx="1388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/>
              <a:t>(i.e. ID, trust providers)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EC53C0-3B43-1B3C-6A31-9D6443C3622C}"/>
              </a:ext>
            </a:extLst>
          </p:cNvPr>
          <p:cNvSpPr txBox="1"/>
          <p:nvPr/>
        </p:nvSpPr>
        <p:spPr>
          <a:xfrm>
            <a:off x="5149932" y="3495254"/>
            <a:ext cx="1391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Data providers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7EF497-8591-1DCD-DD88-3D00FC3E1F71}"/>
              </a:ext>
            </a:extLst>
          </p:cNvPr>
          <p:cNvSpPr txBox="1"/>
          <p:nvPr/>
        </p:nvSpPr>
        <p:spPr>
          <a:xfrm>
            <a:off x="6363739" y="3491800"/>
            <a:ext cx="1388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i="1" dirty="0"/>
              <a:t>(i.e. ag machinery)</a:t>
            </a:r>
          </a:p>
        </p:txBody>
      </p:sp>
      <p:pic>
        <p:nvPicPr>
          <p:cNvPr id="46" name="Picture 45" descr="A yellow arrow pointing to the left&#10;&#10;Description automatically generated">
            <a:extLst>
              <a:ext uri="{FF2B5EF4-FFF2-40B4-BE49-F238E27FC236}">
                <a16:creationId xmlns:a16="http://schemas.microsoft.com/office/drawing/2014/main" id="{C44B1163-1187-46BB-83E4-35CC95864A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4949296">
            <a:off x="7833540" y="2700566"/>
            <a:ext cx="1374607" cy="819279"/>
          </a:xfrm>
          <a:prstGeom prst="rect">
            <a:avLst/>
          </a:prstGeom>
        </p:spPr>
      </p:pic>
      <p:pic>
        <p:nvPicPr>
          <p:cNvPr id="48" name="Picture 47" descr="A yellow arrow pointing to the left&#10;&#10;Description automatically generated">
            <a:extLst>
              <a:ext uri="{FF2B5EF4-FFF2-40B4-BE49-F238E27FC236}">
                <a16:creationId xmlns:a16="http://schemas.microsoft.com/office/drawing/2014/main" id="{167E05E8-3D0A-BC0A-274B-A7B38C8124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4465070">
            <a:off x="7659041" y="3430717"/>
            <a:ext cx="2827099" cy="819279"/>
          </a:xfrm>
          <a:prstGeom prst="rect">
            <a:avLst/>
          </a:prstGeom>
        </p:spPr>
      </p:pic>
      <p:pic>
        <p:nvPicPr>
          <p:cNvPr id="47" name="Picture 46" descr="A yellow arrow pointing to the left&#10;&#10;Description automatically generated">
            <a:extLst>
              <a:ext uri="{FF2B5EF4-FFF2-40B4-BE49-F238E27FC236}">
                <a16:creationId xmlns:a16="http://schemas.microsoft.com/office/drawing/2014/main" id="{E39F6EAC-23C1-CA78-77D2-179B128638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852860">
            <a:off x="8291326" y="3152387"/>
            <a:ext cx="2525913" cy="95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55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B9F7F-9908-B418-416B-C4115BB6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213"/>
            <a:ext cx="8401493" cy="1325563"/>
          </a:xfrm>
        </p:spPr>
        <p:txBody>
          <a:bodyPr>
            <a:normAutofit/>
          </a:bodyPr>
          <a:lstStyle/>
          <a:p>
            <a:r>
              <a:rPr lang="en-GB" sz="3600" dirty="0"/>
              <a:t>Data sovereignty and interoperability at technical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CD5CA-DF23-C908-60EA-E8A61ED3C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968"/>
            <a:ext cx="6203952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Technical components for Data Sovereignty (two Users can exchange data acknowledging transactions) </a:t>
            </a:r>
          </a:p>
          <a:p>
            <a:pPr>
              <a:lnSpc>
                <a:spcPct val="110000"/>
              </a:lnSpc>
            </a:pPr>
            <a:r>
              <a:rPr lang="en-GB" dirty="0"/>
              <a:t>Trust Identity Framework (basic requirement for recognising who is who - optional)</a:t>
            </a:r>
          </a:p>
          <a:p>
            <a:pPr>
              <a:lnSpc>
                <a:spcPct val="110000"/>
              </a:lnSpc>
            </a:pPr>
            <a:r>
              <a:rPr lang="en-GB" dirty="0"/>
              <a:t>Data Models interoperability (basic understanding for parsing different data structures)</a:t>
            </a:r>
          </a:p>
          <a:p>
            <a:pPr>
              <a:lnSpc>
                <a:spcPct val="110000"/>
              </a:lnSpc>
            </a:pPr>
            <a:r>
              <a:rPr lang="en-GB" dirty="0"/>
              <a:t>Semantic Alignment (mapping between existing ontologies in the agricultural domain)</a:t>
            </a:r>
          </a:p>
          <a:p>
            <a:pPr>
              <a:lnSpc>
                <a:spcPct val="110000"/>
              </a:lnSpc>
            </a:pPr>
            <a:endParaRPr lang="en-GB" dirty="0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BCBECEDB-5959-C97F-7EC3-8BA82511A7C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17025" y="681831"/>
            <a:ext cx="2074975" cy="1143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phic 308542576">
            <a:extLst>
              <a:ext uri="{FF2B5EF4-FFF2-40B4-BE49-F238E27FC236}">
                <a16:creationId xmlns:a16="http://schemas.microsoft.com/office/drawing/2014/main" id="{8EE523F3-3D4E-5A1C-51C8-DDD0EF48B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9220" y="2370675"/>
            <a:ext cx="2324100" cy="32612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97889C-436D-79CE-458B-B396832725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4433" y="2166773"/>
            <a:ext cx="749202" cy="63672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6823FEB-5873-7642-8850-BB4060D946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5351" y="3337670"/>
            <a:ext cx="599542" cy="37618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A2E94F3-3DA3-1D25-867A-EAB4749EE44F}"/>
              </a:ext>
            </a:extLst>
          </p:cNvPr>
          <p:cNvGrpSpPr/>
          <p:nvPr/>
        </p:nvGrpSpPr>
        <p:grpSpPr>
          <a:xfrm>
            <a:off x="6653024" y="4264091"/>
            <a:ext cx="622891" cy="491636"/>
            <a:chOff x="6814512" y="4876066"/>
            <a:chExt cx="1060946" cy="899839"/>
          </a:xfrm>
        </p:grpSpPr>
        <p:sp>
          <p:nvSpPr>
            <p:cNvPr id="14" name="Chord 13">
              <a:extLst>
                <a:ext uri="{FF2B5EF4-FFF2-40B4-BE49-F238E27FC236}">
                  <a16:creationId xmlns:a16="http://schemas.microsoft.com/office/drawing/2014/main" id="{861D2B8D-660B-66FB-974A-028DFC21B3EE}"/>
                </a:ext>
              </a:extLst>
            </p:cNvPr>
            <p:cNvSpPr/>
            <p:nvPr/>
          </p:nvSpPr>
          <p:spPr>
            <a:xfrm rot="17025279">
              <a:off x="7269272" y="5252129"/>
              <a:ext cx="491681" cy="502037"/>
            </a:xfrm>
            <a:prstGeom prst="chord">
              <a:avLst>
                <a:gd name="adj1" fmla="val 19823894"/>
                <a:gd name="adj2" fmla="val 1667805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C94FF81-13A0-FC87-81C9-9953BF90BEAD}"/>
                </a:ext>
              </a:extLst>
            </p:cNvPr>
            <p:cNvSpPr/>
            <p:nvPr/>
          </p:nvSpPr>
          <p:spPr>
            <a:xfrm rot="6193333">
              <a:off x="6929067" y="4905911"/>
              <a:ext cx="491681" cy="502037"/>
            </a:xfrm>
            <a:prstGeom prst="chord">
              <a:avLst>
                <a:gd name="adj1" fmla="val 3324487"/>
                <a:gd name="adj2" fmla="val 16446390"/>
              </a:avLst>
            </a:prstGeom>
            <a:solidFill>
              <a:srgbClr val="01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Picture 11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70329A0-B4ED-1DD3-DCF3-3D85604A0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14512" y="4876066"/>
              <a:ext cx="1060946" cy="89983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5C03DF-F124-FDA5-38AD-E688E7085388}"/>
              </a:ext>
            </a:extLst>
          </p:cNvPr>
          <p:cNvSpPr txBox="1"/>
          <p:nvPr/>
        </p:nvSpPr>
        <p:spPr>
          <a:xfrm>
            <a:off x="10326994" y="2019657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 LEVEL</a:t>
            </a:r>
          </a:p>
        </p:txBody>
      </p:sp>
    </p:spTree>
    <p:extLst>
      <p:ext uri="{BB962C8B-B14F-4D97-AF65-F5344CB8AC3E}">
        <p14:creationId xmlns:p14="http://schemas.microsoft.com/office/powerpoint/2010/main" val="109014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B9F7F-9908-B418-416B-C4115BB6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4" y="730131"/>
            <a:ext cx="8962528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Strategical data sharing within same admin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CD5CA-DF23-C908-60EA-E8A61ED3C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3952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The need for a Dataspace Connector (a common data space standard for preparing data offers)</a:t>
            </a:r>
          </a:p>
          <a:p>
            <a:pPr>
              <a:lnSpc>
                <a:spcPct val="110000"/>
              </a:lnSpc>
            </a:pPr>
            <a:r>
              <a:rPr lang="en-GB" dirty="0"/>
              <a:t>Association of policies for usage, sharing of data</a:t>
            </a:r>
          </a:p>
          <a:p>
            <a:pPr>
              <a:lnSpc>
                <a:spcPct val="110000"/>
              </a:lnSpc>
            </a:pPr>
            <a:r>
              <a:rPr lang="en-GB" dirty="0"/>
              <a:t>Some of the architectural components are not needed when data-sharing is strategical within the same entity (i.e. data-sharing between departments of same PA) and needs not to be supported by tracking and valorisation components</a:t>
            </a:r>
          </a:p>
          <a:p>
            <a:pPr>
              <a:lnSpc>
                <a:spcPct val="110000"/>
              </a:lnSpc>
            </a:pPr>
            <a:endParaRPr lang="en-GB" dirty="0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BCBECEDB-5959-C97F-7EC3-8BA82511A7C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17025" y="681831"/>
            <a:ext cx="2074975" cy="11437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673889-56A9-3720-51C7-BF17B1832FD2}"/>
              </a:ext>
            </a:extLst>
          </p:cNvPr>
          <p:cNvSpPr txBox="1"/>
          <p:nvPr/>
        </p:nvSpPr>
        <p:spPr>
          <a:xfrm>
            <a:off x="10326994" y="2019657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MICRO LEVEL</a:t>
            </a:r>
          </a:p>
        </p:txBody>
      </p:sp>
      <p:pic>
        <p:nvPicPr>
          <p:cNvPr id="7" name="Graphic 1677916755">
            <a:extLst>
              <a:ext uri="{FF2B5EF4-FFF2-40B4-BE49-F238E27FC236}">
                <a16:creationId xmlns:a16="http://schemas.microsoft.com/office/drawing/2014/main" id="{0A5D6A4B-75B2-96F6-3DC0-C8FB9D4A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2042" y="2678092"/>
            <a:ext cx="3876626" cy="2461799"/>
          </a:xfrm>
          <a:prstGeom prst="rect">
            <a:avLst/>
          </a:prstGeom>
        </p:spPr>
      </p:pic>
      <p:pic>
        <p:nvPicPr>
          <p:cNvPr id="11" name="Picture 2" descr="Eclipse Dataspace Components · GitHub">
            <a:extLst>
              <a:ext uri="{FF2B5EF4-FFF2-40B4-BE49-F238E27FC236}">
                <a16:creationId xmlns:a16="http://schemas.microsoft.com/office/drawing/2014/main" id="{B083D6C8-C918-911E-401B-BD10BD01A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8449" y="1825624"/>
            <a:ext cx="643593" cy="64359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FD5B911-6834-9E14-E95F-C0A21C0BC6C1}"/>
              </a:ext>
            </a:extLst>
          </p:cNvPr>
          <p:cNvGrpSpPr/>
          <p:nvPr/>
        </p:nvGrpSpPr>
        <p:grpSpPr>
          <a:xfrm>
            <a:off x="7242468" y="3049286"/>
            <a:ext cx="875554" cy="759428"/>
            <a:chOff x="7180877" y="2888548"/>
            <a:chExt cx="875554" cy="75942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24BACE-4404-ED37-4750-4BB243A0310E}"/>
                </a:ext>
              </a:extLst>
            </p:cNvPr>
            <p:cNvSpPr/>
            <p:nvPr/>
          </p:nvSpPr>
          <p:spPr>
            <a:xfrm>
              <a:off x="7565365" y="3217245"/>
              <a:ext cx="436677" cy="423510"/>
            </a:xfrm>
            <a:prstGeom prst="ellipse">
              <a:avLst/>
            </a:prstGeom>
            <a:solidFill>
              <a:srgbClr val="A684C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FFD01C1-D418-C222-28E6-2C3AEF6BF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80877" y="2888548"/>
              <a:ext cx="875554" cy="759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7737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1D6D-A3A5-B30A-D12E-F4DA088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211"/>
            <a:ext cx="9626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Towards a data economy in the agricultural sector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C06F1-6504-0E5F-A1CD-75E0C9A56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2232"/>
            <a:ext cx="54356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GB" dirty="0"/>
              <a:t>Expanding the architecture to support Macro-level scenarios</a:t>
            </a:r>
          </a:p>
          <a:p>
            <a:pPr>
              <a:lnSpc>
                <a:spcPct val="110000"/>
              </a:lnSpc>
            </a:pPr>
            <a:r>
              <a:rPr lang="en-GB" dirty="0"/>
              <a:t>Shared Trust Identity Framework (basic requirement for recognising who is who - mandatory)</a:t>
            </a:r>
          </a:p>
          <a:p>
            <a:pPr>
              <a:lnSpc>
                <a:spcPct val="110000"/>
              </a:lnSpc>
            </a:pPr>
            <a:r>
              <a:rPr lang="en-GB" dirty="0"/>
              <a:t>Metadata Brokers and Data Catalogues to view what’s on offer</a:t>
            </a:r>
          </a:p>
          <a:p>
            <a:pPr>
              <a:lnSpc>
                <a:spcPct val="110000"/>
              </a:lnSpc>
            </a:pPr>
            <a:r>
              <a:rPr lang="en-GB" dirty="0"/>
              <a:t>Data Clearing Houses to track data exchange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EA62738D-3783-821D-87B3-70104F7E9A5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5356" y="675545"/>
            <a:ext cx="914208" cy="489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B2618B60-4692-3E8D-6F3A-A6B697A30AC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95579" y="823904"/>
            <a:ext cx="914208" cy="489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8C4AAFAF-79C0-ED08-66D2-1CFBA2B1190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96696" y="1336158"/>
            <a:ext cx="914208" cy="489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124494-EAD3-16E1-D8B6-1A1BB86A6E8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41148" y="1449023"/>
            <a:ext cx="914208" cy="489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Graphic 1036964783">
            <a:extLst>
              <a:ext uri="{FF2B5EF4-FFF2-40B4-BE49-F238E27FC236}">
                <a16:creationId xmlns:a16="http://schemas.microsoft.com/office/drawing/2014/main" id="{06734CAE-0096-A593-56A9-72BA71E3F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6192" y="2758453"/>
            <a:ext cx="3168650" cy="333055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0A49FC4-EECE-01C9-AC9D-416CA59FF7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9308" y="2846508"/>
            <a:ext cx="749202" cy="63672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00043E3-18CB-6607-EA41-C195D569A3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3748" y="3656854"/>
            <a:ext cx="599542" cy="37618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DEBB53CF-0FC0-BB27-A09C-764CA21033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9308" y="4380278"/>
            <a:ext cx="627964" cy="722496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AA737A96-9455-A383-E845-47105D2E1B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87326" y="5325525"/>
            <a:ext cx="972948" cy="823264"/>
          </a:xfrm>
          <a:prstGeom prst="rect">
            <a:avLst/>
          </a:prstGeom>
        </p:spPr>
      </p:pic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9CB16FC-48FC-543D-FD6C-D2841F520181}"/>
              </a:ext>
            </a:extLst>
          </p:cNvPr>
          <p:cNvSpPr/>
          <p:nvPr/>
        </p:nvSpPr>
        <p:spPr>
          <a:xfrm>
            <a:off x="9420517" y="543597"/>
            <a:ext cx="2609379" cy="2020824"/>
          </a:xfrm>
          <a:prstGeom prst="roundRect">
            <a:avLst>
              <a:gd name="adj" fmla="val 23718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9B811-08A7-7416-3A16-75AAC53D9E35}"/>
              </a:ext>
            </a:extLst>
          </p:cNvPr>
          <p:cNvSpPr txBox="1"/>
          <p:nvPr/>
        </p:nvSpPr>
        <p:spPr>
          <a:xfrm>
            <a:off x="9903905" y="2028740"/>
            <a:ext cx="170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MACRO LEVEL</a:t>
            </a:r>
          </a:p>
        </p:txBody>
      </p:sp>
    </p:spTree>
    <p:extLst>
      <p:ext uri="{BB962C8B-B14F-4D97-AF65-F5344CB8AC3E}">
        <p14:creationId xmlns:p14="http://schemas.microsoft.com/office/powerpoint/2010/main" val="359649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250568" y="1851255"/>
            <a:ext cx="11175676" cy="4314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European Agri Data Space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Scenario </a:t>
            </a:r>
            <a:r>
              <a:rPr lang="de-DE" err="1"/>
              <a:t>for</a:t>
            </a:r>
            <a:r>
              <a:rPr lang="de-DE"/>
              <a:t> CEADS </a:t>
            </a:r>
            <a:r>
              <a:rPr lang="de-DE" err="1"/>
              <a:t>structure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28</a:t>
            </a:fld>
            <a:endParaRPr lang="el-GR"/>
          </a:p>
        </p:txBody>
      </p:sp>
      <p:pic>
        <p:nvPicPr>
          <p:cNvPr id="7" name="Grafik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10644" y="2310710"/>
            <a:ext cx="3009131" cy="15728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/>
          <p:cNvPicPr/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7958" y="2317778"/>
            <a:ext cx="3009131" cy="15728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/>
          <p:cNvPicPr/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05061" y="2317778"/>
            <a:ext cx="3009131" cy="15728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10644" y="4593179"/>
            <a:ext cx="3009131" cy="15728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0985" y="4587003"/>
            <a:ext cx="3009131" cy="15728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31326" y="4587003"/>
            <a:ext cx="3009131" cy="15728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4" name="Gerade Verbindung mit Pfeil 13"/>
          <p:cNvCxnSpPr>
            <a:cxnSpLocks/>
          </p:cNvCxnSpPr>
          <p:nvPr/>
        </p:nvCxnSpPr>
        <p:spPr>
          <a:xfrm>
            <a:off x="3480824" y="3944145"/>
            <a:ext cx="151940" cy="642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endCxn id="11" idx="0"/>
          </p:cNvCxnSpPr>
          <p:nvPr/>
        </p:nvCxnSpPr>
        <p:spPr>
          <a:xfrm>
            <a:off x="3466509" y="3950321"/>
            <a:ext cx="3009042" cy="6366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cxnSpLocks/>
            <a:endCxn id="12" idx="0"/>
          </p:cNvCxnSpPr>
          <p:nvPr/>
        </p:nvCxnSpPr>
        <p:spPr>
          <a:xfrm>
            <a:off x="3466509" y="3944145"/>
            <a:ext cx="6069383" cy="642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/>
          <p:cNvSpPr/>
          <p:nvPr/>
        </p:nvSpPr>
        <p:spPr>
          <a:xfrm>
            <a:off x="1325650" y="4173530"/>
            <a:ext cx="38507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/>
              <a:t>Data Sharing Initiatives</a:t>
            </a:r>
          </a:p>
        </p:txBody>
      </p:sp>
      <p:cxnSp>
        <p:nvCxnSpPr>
          <p:cNvPr id="22" name="Gerade Verbindung mit Pfeil 21"/>
          <p:cNvCxnSpPr>
            <a:cxnSpLocks/>
          </p:cNvCxnSpPr>
          <p:nvPr/>
        </p:nvCxnSpPr>
        <p:spPr>
          <a:xfrm>
            <a:off x="4901803" y="3084024"/>
            <a:ext cx="958183" cy="7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9003307" y="1941095"/>
            <a:ext cx="3188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International Agri Data Space</a:t>
            </a:r>
          </a:p>
        </p:txBody>
      </p:sp>
      <p:sp>
        <p:nvSpPr>
          <p:cNvPr id="28" name="Rechteck 27"/>
          <p:cNvSpPr/>
          <p:nvPr/>
        </p:nvSpPr>
        <p:spPr>
          <a:xfrm>
            <a:off x="5817627" y="1941378"/>
            <a:ext cx="3185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Other European Data Space</a:t>
            </a:r>
          </a:p>
        </p:txBody>
      </p:sp>
      <p:cxnSp>
        <p:nvCxnSpPr>
          <p:cNvPr id="29" name="Gerade Verbindung mit Pfeil 28"/>
          <p:cNvCxnSpPr/>
          <p:nvPr/>
        </p:nvCxnSpPr>
        <p:spPr>
          <a:xfrm flipH="1">
            <a:off x="7810712" y="5373436"/>
            <a:ext cx="3204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iruutu 5">
            <a:extLst>
              <a:ext uri="{FF2B5EF4-FFF2-40B4-BE49-F238E27FC236}">
                <a16:creationId xmlns:a16="http://schemas.microsoft.com/office/drawing/2014/main" id="{9142C587-AA80-5200-9916-3F6998A57F95}"/>
              </a:ext>
            </a:extLst>
          </p:cNvPr>
          <p:cNvSpPr txBox="1"/>
          <p:nvPr/>
        </p:nvSpPr>
        <p:spPr>
          <a:xfrm>
            <a:off x="106720" y="2529790"/>
            <a:ext cx="13450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3200" err="1"/>
              <a:t>Macro</a:t>
            </a:r>
            <a:endParaRPr lang="de-DE" sz="3200"/>
          </a:p>
          <a:p>
            <a:pPr marL="0" indent="0">
              <a:buNone/>
            </a:pPr>
            <a:r>
              <a:rPr lang="de-DE" sz="3200" err="1"/>
              <a:t>level</a:t>
            </a:r>
            <a:endParaRPr lang="de-DE" sz="3200"/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E1919D0A-FC69-00A2-A86E-DCEF77CF909C}"/>
              </a:ext>
            </a:extLst>
          </p:cNvPr>
          <p:cNvSpPr txBox="1"/>
          <p:nvPr/>
        </p:nvSpPr>
        <p:spPr>
          <a:xfrm>
            <a:off x="105636" y="4892788"/>
            <a:ext cx="12200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de-DE" sz="3200"/>
              <a:t>Micro</a:t>
            </a:r>
          </a:p>
          <a:p>
            <a:pPr marL="0" indent="0">
              <a:buNone/>
            </a:pPr>
            <a:r>
              <a:rPr lang="de-DE" sz="3200" err="1"/>
              <a:t>level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1470498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81ae02c51_0_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200"/>
                <a:buFont typeface="Calibri"/>
                <a:buNone/>
                <a:tabLst/>
                <a:defRPr/>
              </a:pPr>
              <a:t>29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85A5337-B73C-5D81-C5FA-F7B4BB9FFB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667793"/>
              </p:ext>
            </p:extLst>
          </p:nvPr>
        </p:nvGraphicFramePr>
        <p:xfrm>
          <a:off x="-313086" y="1002083"/>
          <a:ext cx="13114686" cy="4390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6480E7AD-CD6C-384C-9B15-1B5DC41560A2}"/>
              </a:ext>
            </a:extLst>
          </p:cNvPr>
          <p:cNvSpPr txBox="1">
            <a:spLocks/>
          </p:cNvSpPr>
          <p:nvPr/>
        </p:nvSpPr>
        <p:spPr>
          <a:xfrm>
            <a:off x="2653604" y="39577"/>
            <a:ext cx="9538395" cy="682532"/>
          </a:xfrm>
          <a:prstGeom prst="rect">
            <a:avLst/>
          </a:prstGeom>
        </p:spPr>
        <p:txBody>
          <a:bodyPr lIns="91440" tIns="45720" rIns="91440" bIns="4572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6DB1"/>
                </a:solidFill>
                <a:latin typeface="Poppins medium"/>
                <a:cs typeface="Poppins medium"/>
              </a:rPr>
              <a:t>Governance of data sharing</a:t>
            </a:r>
            <a:endParaRPr lang="en-US" sz="4400" b="0" i="0" u="none" strike="noStrike" kern="1200" cap="none" spc="0" normalizeH="0" baseline="0" noProof="0">
              <a:ln>
                <a:noFill/>
              </a:ln>
              <a:solidFill>
                <a:srgbClr val="006DB1"/>
              </a:solidFill>
              <a:effectLst/>
              <a:uLnTx/>
              <a:uFillTx/>
              <a:latin typeface="Poppins medium"/>
              <a:cs typeface="Poppins mediu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7E5171-380E-2EF5-93AD-C71B93794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04072"/>
            <a:ext cx="4532888" cy="255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DAAD785-7180-1B97-ED67-1A8D037A5FB9}"/>
              </a:ext>
            </a:extLst>
          </p:cNvPr>
          <p:cNvSpPr txBox="1"/>
          <p:nvPr/>
        </p:nvSpPr>
        <p:spPr>
          <a:xfrm>
            <a:off x="-116958" y="862945"/>
            <a:ext cx="6783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spcBef>
                <a:spcPts val="1200"/>
              </a:spcBef>
              <a:buNone/>
            </a:pPr>
            <a:r>
              <a:rPr lang="en-US" sz="2400" b="1"/>
              <a:t>Participants</a:t>
            </a:r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34110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631E424-5B4A-33C5-B027-84BBE42A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European values for European Data Spaces design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228E51-6B48-9C1E-9A96-6441D2D1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3</a:t>
            </a:fld>
            <a:endParaRPr lang="el-GR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5D5852F-0B6A-2CE9-6283-B5E5C3247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747962"/>
          </a:xfrm>
        </p:spPr>
        <p:txBody>
          <a:bodyPr numCol="4">
            <a:normAutofit fontScale="85000" lnSpcReduction="10000"/>
          </a:bodyPr>
          <a:lstStyle/>
          <a:p>
            <a:pPr marL="228600" indent="0">
              <a:buNone/>
            </a:pPr>
            <a:r>
              <a:rPr lang="en-GB" sz="2000" b="1" dirty="0"/>
              <a:t>Data Sovereignty</a:t>
            </a:r>
            <a:br>
              <a:rPr lang="en-GB" sz="2000" b="1" dirty="0"/>
            </a:br>
            <a:endParaRPr lang="en-GB" sz="2000" b="1" dirty="0"/>
          </a:p>
          <a:p>
            <a:pPr marL="228600" indent="0">
              <a:buNone/>
            </a:pPr>
            <a:r>
              <a:rPr lang="en-GB" sz="2000" dirty="0"/>
              <a:t>Data originator* can decide about its data through policies that are enforceable</a:t>
            </a:r>
          </a:p>
          <a:p>
            <a:pPr marL="228600" indent="0">
              <a:buNone/>
            </a:pPr>
            <a:endParaRPr lang="en-GB" sz="2000" dirty="0"/>
          </a:p>
          <a:p>
            <a:pPr marL="228600" indent="0">
              <a:buNone/>
            </a:pPr>
            <a:r>
              <a:rPr lang="en-GB" sz="1800" dirty="0"/>
              <a:t>* EU Code of Conduct on agricultural data sharing by contractual agreement</a:t>
            </a:r>
          </a:p>
          <a:p>
            <a:pPr marL="228600" indent="0">
              <a:buNone/>
            </a:pPr>
            <a:r>
              <a:rPr lang="en-GB" sz="2000" b="1" dirty="0"/>
              <a:t>Low Entry Barriers</a:t>
            </a:r>
            <a:br>
              <a:rPr lang="en-GB" sz="2000" b="1" dirty="0"/>
            </a:br>
            <a:endParaRPr lang="en-GB" sz="2000" b="1" dirty="0"/>
          </a:p>
          <a:p>
            <a:pPr marL="228600" indent="0">
              <a:buNone/>
            </a:pPr>
            <a:r>
              <a:rPr lang="en-GB" sz="2000" dirty="0"/>
              <a:t>Facilitate participation while avoiding dominant players and data silos. Including participation incentives and standards</a:t>
            </a:r>
          </a:p>
          <a:p>
            <a:pPr marL="228600" indent="0">
              <a:buNone/>
            </a:pPr>
            <a:endParaRPr lang="en-GB" sz="2000" dirty="0"/>
          </a:p>
          <a:p>
            <a:pPr marL="228600" indent="0">
              <a:buNone/>
            </a:pPr>
            <a:r>
              <a:rPr lang="en-GB" sz="2000" b="1" dirty="0"/>
              <a:t>Decentralization and Interoperability</a:t>
            </a:r>
          </a:p>
          <a:p>
            <a:pPr marL="228600" indent="0">
              <a:buNone/>
            </a:pPr>
            <a:r>
              <a:rPr lang="en-GB" sz="2000" dirty="0"/>
              <a:t>Encourage a decentralized infrastructure but aligned with federation building blocks that facilitate interoperability among data spaces</a:t>
            </a:r>
          </a:p>
          <a:p>
            <a:pPr marL="228600" indent="0">
              <a:buNone/>
            </a:pPr>
            <a:endParaRPr lang="en-GB" sz="2000" dirty="0"/>
          </a:p>
          <a:p>
            <a:pPr marL="228600" indent="0">
              <a:buNone/>
            </a:pPr>
            <a:r>
              <a:rPr lang="en-GB" sz="2000" b="1" dirty="0"/>
              <a:t>Shared Governance</a:t>
            </a:r>
            <a:br>
              <a:rPr lang="en-GB" sz="2000" b="1" dirty="0"/>
            </a:br>
            <a:endParaRPr lang="en-GB" sz="2000" b="1" dirty="0"/>
          </a:p>
          <a:p>
            <a:pPr marL="228600" indent="0">
              <a:buNone/>
            </a:pPr>
            <a:r>
              <a:rPr lang="en-GB" sz="2000" dirty="0"/>
              <a:t>All the stakeholders get a say in the data space governance</a:t>
            </a:r>
          </a:p>
          <a:p>
            <a:pPr marL="228600" indent="0">
              <a:buNone/>
            </a:pPr>
            <a:endParaRPr lang="en-GB" sz="2000" dirty="0"/>
          </a:p>
        </p:txBody>
      </p:sp>
      <p:pic>
        <p:nvPicPr>
          <p:cNvPr id="9" name="Marcador de contenido 5">
            <a:extLst>
              <a:ext uri="{FF2B5EF4-FFF2-40B4-BE49-F238E27FC236}">
                <a16:creationId xmlns:a16="http://schemas.microsoft.com/office/drawing/2014/main" id="{389F0DB1-8D42-40B6-CE3D-AFEDD1C26A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3541" y="1971670"/>
            <a:ext cx="9085396" cy="14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99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A5F82B8-1BB3-61C5-5CE9-26CAA948A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2383"/>
            <a:ext cx="5181600" cy="4134580"/>
          </a:xfrm>
        </p:spPr>
        <p:txBody>
          <a:bodyPr>
            <a:normAutofit/>
          </a:bodyPr>
          <a:lstStyle/>
          <a:p>
            <a:pPr lvl="0"/>
            <a:r>
              <a:rPr lang="en-GB" sz="2000" dirty="0"/>
              <a:t>Business models:</a:t>
            </a:r>
            <a:endParaRPr lang="en-US" sz="2000" dirty="0"/>
          </a:p>
          <a:p>
            <a:pPr lvl="1"/>
            <a:r>
              <a:rPr lang="en-GB" sz="1800" dirty="0"/>
              <a:t>Data monetisation</a:t>
            </a:r>
            <a:endParaRPr lang="en-US" sz="1800" dirty="0"/>
          </a:p>
          <a:p>
            <a:pPr lvl="1"/>
            <a:r>
              <a:rPr lang="en-GB" sz="1800" dirty="0"/>
              <a:t>Data marketplace</a:t>
            </a:r>
            <a:endParaRPr lang="en-US" sz="1800" dirty="0"/>
          </a:p>
          <a:p>
            <a:pPr lvl="1"/>
            <a:r>
              <a:rPr lang="en-GB" sz="1800" dirty="0"/>
              <a:t>Software as a service (</a:t>
            </a:r>
            <a:r>
              <a:rPr lang="en-GB" sz="1800" dirty="0" err="1"/>
              <a:t>Saas</a:t>
            </a:r>
            <a:r>
              <a:rPr lang="en-GB" sz="1800" dirty="0"/>
              <a:t>)</a:t>
            </a:r>
            <a:endParaRPr lang="en-US" sz="1800" dirty="0"/>
          </a:p>
          <a:p>
            <a:pPr lvl="1"/>
            <a:r>
              <a:rPr lang="en-GB" sz="1800" dirty="0"/>
              <a:t>Industrial and data platforms</a:t>
            </a:r>
            <a:endParaRPr lang="en-US" sz="1800" dirty="0"/>
          </a:p>
          <a:p>
            <a:pPr lvl="1"/>
            <a:r>
              <a:rPr lang="en-GB" sz="1800" dirty="0"/>
              <a:t>Technical enablers</a:t>
            </a:r>
            <a:endParaRPr lang="en-US" sz="1800" dirty="0"/>
          </a:p>
          <a:p>
            <a:pPr lvl="1"/>
            <a:r>
              <a:rPr lang="en-GB" sz="1800" dirty="0"/>
              <a:t>Open data policy</a:t>
            </a:r>
            <a:endParaRPr lang="en-US" sz="180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73FD074-C453-EE18-1B20-E36B14AFC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2383"/>
            <a:ext cx="5181600" cy="413458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GB" dirty="0"/>
              <a:t>Revenue models:</a:t>
            </a:r>
            <a:endParaRPr lang="en-US" dirty="0"/>
          </a:p>
          <a:p>
            <a:pPr lvl="1"/>
            <a:r>
              <a:rPr lang="en-GB" dirty="0"/>
              <a:t>Free-to-all</a:t>
            </a:r>
            <a:endParaRPr lang="en-US" dirty="0"/>
          </a:p>
          <a:p>
            <a:pPr lvl="1"/>
            <a:r>
              <a:rPr lang="en-GB" dirty="0"/>
              <a:t>Freemium</a:t>
            </a:r>
            <a:endParaRPr lang="en-US" dirty="0"/>
          </a:p>
          <a:p>
            <a:pPr lvl="1"/>
            <a:r>
              <a:rPr lang="en-GB" dirty="0"/>
              <a:t>Licensing</a:t>
            </a:r>
            <a:endParaRPr lang="en-US" dirty="0"/>
          </a:p>
          <a:p>
            <a:pPr lvl="1"/>
            <a:r>
              <a:rPr lang="en-GB" dirty="0"/>
              <a:t>Sponsorship / Branded advertisement</a:t>
            </a:r>
            <a:endParaRPr lang="en-US" dirty="0"/>
          </a:p>
          <a:p>
            <a:pPr lvl="1"/>
            <a:r>
              <a:rPr lang="en-GB" dirty="0"/>
              <a:t>Demand Oriented</a:t>
            </a:r>
            <a:endParaRPr lang="en-US" dirty="0"/>
          </a:p>
          <a:p>
            <a:pPr lvl="1"/>
            <a:r>
              <a:rPr lang="en-GB" dirty="0"/>
              <a:t>Barter system</a:t>
            </a:r>
            <a:endParaRPr lang="en-US" dirty="0"/>
          </a:p>
          <a:p>
            <a:pPr lvl="1"/>
            <a:r>
              <a:rPr lang="en-GB" dirty="0"/>
              <a:t>Other</a:t>
            </a:r>
          </a:p>
          <a:p>
            <a:pPr lvl="1"/>
            <a:endParaRPr lang="en-US" dirty="0"/>
          </a:p>
          <a:p>
            <a:pPr lvl="0"/>
            <a:r>
              <a:rPr lang="en-GB" dirty="0"/>
              <a:t>Type of organisation: </a:t>
            </a:r>
          </a:p>
          <a:p>
            <a:pPr marL="685800" lvl="1" indent="0">
              <a:buNone/>
            </a:pPr>
            <a:r>
              <a:rPr lang="en-GB" dirty="0"/>
              <a:t>private / public / both</a:t>
            </a:r>
            <a:endParaRPr lang="en-US" dirty="0"/>
          </a:p>
          <a:p>
            <a:pPr lvl="0"/>
            <a:r>
              <a:rPr lang="en-GB" dirty="0"/>
              <a:t>Legal form: </a:t>
            </a:r>
            <a:endParaRPr lang="en-US" dirty="0"/>
          </a:p>
          <a:p>
            <a:pPr lvl="0"/>
            <a:r>
              <a:rPr lang="en-GB" dirty="0"/>
              <a:t>Profit oriented: yes / no</a:t>
            </a:r>
            <a:endParaRPr lang="en-US" dirty="0"/>
          </a:p>
          <a:p>
            <a:pPr lvl="0"/>
            <a:r>
              <a:rPr lang="en-GB" dirty="0"/>
              <a:t>Geography: country(</a:t>
            </a:r>
            <a:r>
              <a:rPr lang="en-GB" dirty="0" err="1"/>
              <a:t>ies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9AE0762-CD7D-FE0D-714E-5505ADD02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10515600" cy="847657"/>
          </a:xfrm>
        </p:spPr>
        <p:txBody>
          <a:bodyPr>
            <a:normAutofit/>
          </a:bodyPr>
          <a:lstStyle/>
          <a:p>
            <a:r>
              <a:rPr lang="en-US"/>
              <a:t>Heterogeneity of business models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75CB49-0505-7344-05C3-4CEAC6DD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pPr/>
              <a:t>30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140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3BDEB878-B3D6-C91A-3621-221C4504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details...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113C46-AE00-B2D2-6920-57A450B9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t>31</a:t>
            </a:fld>
            <a:endParaRPr lang="el-GR" dirty="0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8B9224B3-C551-FA5D-007C-31D0BE145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4941" y="2042383"/>
            <a:ext cx="4991100" cy="1386617"/>
          </a:xfrm>
        </p:spPr>
        <p:txBody>
          <a:bodyPr>
            <a:normAutofit/>
          </a:bodyPr>
          <a:lstStyle/>
          <a:p>
            <a:pPr marL="228600" indent="0">
              <a:buNone/>
            </a:pPr>
            <a:r>
              <a:rPr lang="en-GB" sz="1800" dirty="0">
                <a:hlinkClick r:id="rId2"/>
              </a:rPr>
              <a:t>https://agridataspace-csa.eu/deliverables/</a:t>
            </a:r>
            <a:r>
              <a:rPr lang="en-GB" sz="1800" dirty="0"/>
              <a:t> </a:t>
            </a:r>
          </a:p>
          <a:p>
            <a:endParaRPr lang="en-GB" sz="1800" dirty="0"/>
          </a:p>
        </p:txBody>
      </p:sp>
      <p:pic>
        <p:nvPicPr>
          <p:cNvPr id="13" name="Marcador de contenido 9">
            <a:extLst>
              <a:ext uri="{FF2B5EF4-FFF2-40B4-BE49-F238E27FC236}">
                <a16:creationId xmlns:a16="http://schemas.microsoft.com/office/drawing/2014/main" id="{909949C7-A454-D7E9-C28A-0FF8836B7A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00339" y="402814"/>
            <a:ext cx="6496720" cy="605237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ED035A1-0994-05F8-6BB0-39E758877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41" y="3047305"/>
            <a:ext cx="4991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84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A9732-02F7-5A82-B5B6-771A19BF2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0761"/>
            <a:ext cx="9144000" cy="1348239"/>
          </a:xfrm>
        </p:spPr>
        <p:txBody>
          <a:bodyPr>
            <a:noAutofit/>
          </a:bodyPr>
          <a:lstStyle/>
          <a:p>
            <a:r>
              <a:rPr lang="en-GB" sz="2800" b="1" dirty="0"/>
              <a:t>Thank you for your attention</a:t>
            </a:r>
            <a:br>
              <a:rPr lang="en-GB" sz="2800" b="1" dirty="0"/>
            </a:br>
            <a:r>
              <a:rPr lang="en-GB" sz="2800" b="1" dirty="0"/>
              <a:t>Questions?</a:t>
            </a:r>
            <a:endParaRPr lang="es-ES_tradnl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BA3D03-185C-8298-2CF5-A3D3C1B37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6039"/>
            <a:ext cx="9144000" cy="1231679"/>
          </a:xfrm>
        </p:spPr>
        <p:txBody>
          <a:bodyPr>
            <a:normAutofit fontScale="92500" lnSpcReduction="10000"/>
          </a:bodyPr>
          <a:lstStyle/>
          <a:p>
            <a:r>
              <a:rPr lang="es-ES_tradnl" b="1" dirty="0"/>
              <a:t>Roberto García</a:t>
            </a:r>
          </a:p>
          <a:p>
            <a:r>
              <a:rPr lang="es-ES_tradnl" dirty="0"/>
              <a:t>Universitat de Lleida</a:t>
            </a:r>
          </a:p>
          <a:p>
            <a:r>
              <a:rPr lang="es-ES_tradnl" sz="1800" dirty="0">
                <a:hlinkClick r:id="rId3"/>
              </a:rPr>
              <a:t>roberto.garcia@udl.cat</a:t>
            </a:r>
            <a:r>
              <a:rPr lang="es-ES_tradnl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7957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85870207" descr="A diagram of different types of data&#10;&#10;Description automatically generated">
            <a:extLst>
              <a:ext uri="{FF2B5EF4-FFF2-40B4-BE49-F238E27FC236}">
                <a16:creationId xmlns:a16="http://schemas.microsoft.com/office/drawing/2014/main" id="{2CD5E260-7279-D542-5048-E5479783D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5260" y="1823313"/>
            <a:ext cx="6761480" cy="4496384"/>
          </a:xfr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AD74ABEB-FD92-8626-B3C1-A85E08C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10515600" cy="847657"/>
          </a:xfrm>
        </p:spPr>
        <p:txBody>
          <a:bodyPr>
            <a:noAutofit/>
          </a:bodyPr>
          <a:lstStyle/>
          <a:p>
            <a:r>
              <a:rPr lang="en-GB" sz="2400" dirty="0"/>
              <a:t>Regulatory, business, and technical foundation for Data Spaces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2EABFE-E039-E5FE-2B40-5C6FECB0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pPr/>
              <a:t>4</a:t>
            </a:fld>
            <a:endParaRPr lang="el-G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109C53E-D3CD-A3E2-87D1-839228CF695E}"/>
              </a:ext>
            </a:extLst>
          </p:cNvPr>
          <p:cNvSpPr txBox="1"/>
          <p:nvPr/>
        </p:nvSpPr>
        <p:spPr>
          <a:xfrm>
            <a:off x="2715259" y="6319697"/>
            <a:ext cx="6761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latin typeface="+mn-lt"/>
                <a:ea typeface="+mn-ea"/>
                <a:cs typeface="+mn-cs"/>
              </a:rPr>
              <a:t>(source: Data Spaces Business Alliance, 2023)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047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15532963" descr="A diagram of a business building blocks&#10;&#10;Description automatically generated">
            <a:extLst>
              <a:ext uri="{FF2B5EF4-FFF2-40B4-BE49-F238E27FC236}">
                <a16:creationId xmlns:a16="http://schemas.microsoft.com/office/drawing/2014/main" id="{651C23DD-0498-F743-008B-7BAD180F1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316" y="1795463"/>
            <a:ext cx="5202683" cy="4746308"/>
          </a:xfrm>
          <a:noFill/>
          <a:ln>
            <a:noFill/>
          </a:ln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AD74ABEB-FD92-8626-B3C1-A85E08C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7771"/>
            <a:ext cx="10515600" cy="847657"/>
          </a:xfrm>
        </p:spPr>
        <p:txBody>
          <a:bodyPr>
            <a:normAutofit/>
          </a:bodyPr>
          <a:lstStyle/>
          <a:p>
            <a:r>
              <a:rPr lang="en-GB" dirty="0"/>
              <a:t>Data Spaces Support Centre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2EABFE-E039-E5FE-2B40-5C6FECB0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pPr/>
              <a:t>5</a:t>
            </a:fld>
            <a:endParaRPr lang="el-G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DB0DA0-49C4-721B-5E4E-155AB78D441F}"/>
              </a:ext>
            </a:extLst>
          </p:cNvPr>
          <p:cNvSpPr txBox="1"/>
          <p:nvPr/>
        </p:nvSpPr>
        <p:spPr>
          <a:xfrm>
            <a:off x="893316" y="6433037"/>
            <a:ext cx="5202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The Data Spaces Blueprint Version 0.5 (2023)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127113F-17DF-D533-677C-5B77FAE08B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827" y="2351006"/>
            <a:ext cx="5365173" cy="450699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8C1EEF0-7753-076E-5C4C-825791720798}"/>
              </a:ext>
            </a:extLst>
          </p:cNvPr>
          <p:cNvSpPr txBox="1"/>
          <p:nvPr/>
        </p:nvSpPr>
        <p:spPr>
          <a:xfrm>
            <a:off x="6735907" y="1795463"/>
            <a:ext cx="613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https://dssc.eu/page/knowledge-base</a:t>
            </a:r>
            <a:r>
              <a:rPr lang="en-GB" dirty="0"/>
              <a:t>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C459BCE-893E-8E0B-A52B-8642AB6A22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8972" y="947738"/>
            <a:ext cx="929655" cy="132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7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AD74ABEB-FD92-8626-B3C1-A85E08C7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Gaia-X conceptual model overview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2EABFE-E039-E5FE-2B40-5C6FECB0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pPr/>
              <a:t>6</a:t>
            </a:fld>
            <a:endParaRPr lang="el-GR" dirty="0"/>
          </a:p>
        </p:txBody>
      </p:sp>
      <p:pic>
        <p:nvPicPr>
          <p:cNvPr id="6" name="Picture 236910981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19FE5AE0-B28F-7605-2052-07A77CC3F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280" y="1862138"/>
            <a:ext cx="8497440" cy="43148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BA81CF5-3E58-7574-C810-E75AC8BE5587}"/>
              </a:ext>
            </a:extLst>
          </p:cNvPr>
          <p:cNvSpPr txBox="1"/>
          <p:nvPr/>
        </p:nvSpPr>
        <p:spPr>
          <a:xfrm>
            <a:off x="1847280" y="6217850"/>
            <a:ext cx="8497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3"/>
              </a:rPr>
              <a:t>https://docs.gaia-x.eu/technical-committee/architecture-document/23.10/gx_conceptual_model/#overview-picture</a:t>
            </a:r>
            <a:r>
              <a:rPr lang="en-GB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881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AD74ABEB-FD92-8626-B3C1-A85E08C7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Gaia-X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2EABFE-E039-E5FE-2B40-5C6FECB0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937" y="6356350"/>
            <a:ext cx="834862" cy="365125"/>
          </a:xfrm>
        </p:spPr>
        <p:txBody>
          <a:bodyPr/>
          <a:lstStyle/>
          <a:p>
            <a:fld id="{4A011D01-2893-481F-82DA-BBAECFFEFA3F}" type="slidenum">
              <a:rPr lang="el-GR" smtClean="0"/>
              <a:pPr/>
              <a:t>7</a:t>
            </a:fld>
            <a:endParaRPr lang="el-GR" dirty="0"/>
          </a:p>
        </p:txBody>
      </p:sp>
      <p:pic>
        <p:nvPicPr>
          <p:cNvPr id="8" name="Picture 57685503" descr="Diagrama, Aplicación&#10;&#10;Descripción generada automáticamente">
            <a:extLst>
              <a:ext uri="{FF2B5EF4-FFF2-40B4-BE49-F238E27FC236}">
                <a16:creationId xmlns:a16="http://schemas.microsoft.com/office/drawing/2014/main" id="{63444532-E3BA-AEBE-DA61-802D581A1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945" y="1971131"/>
            <a:ext cx="8482110" cy="474630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1A4CF63-016A-0839-6E1C-4194CF64E5E6}"/>
              </a:ext>
            </a:extLst>
          </p:cNvPr>
          <p:cNvSpPr txBox="1"/>
          <p:nvPr/>
        </p:nvSpPr>
        <p:spPr>
          <a:xfrm>
            <a:off x="3152774" y="1274785"/>
            <a:ext cx="613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400"/>
              </a:spcAft>
            </a:pPr>
            <a:r>
              <a:rPr lang="en-GB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https://docs.gaia-x.eu/framework/?tab=software</a:t>
            </a: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s-E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10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B3FC977-15AB-6C64-090A-9C01A73A0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228600" indent="0">
              <a:buNone/>
            </a:pPr>
            <a:r>
              <a:rPr lang="en-GB" sz="1400" dirty="0"/>
              <a:t>GXDCH mandatory components:</a:t>
            </a:r>
            <a:endParaRPr lang="es-ES" sz="1400" dirty="0"/>
          </a:p>
          <a:p>
            <a:pPr lvl="0"/>
            <a:r>
              <a:rPr lang="en-GB" sz="1400" b="1" dirty="0"/>
              <a:t>Gaia-X Compliance Service</a:t>
            </a:r>
          </a:p>
          <a:p>
            <a:pPr marL="685800" lvl="1" indent="0">
              <a:buNone/>
            </a:pPr>
            <a:r>
              <a:rPr lang="en-GB" sz="1200" b="1" dirty="0"/>
              <a:t>Validates</a:t>
            </a:r>
            <a:r>
              <a:rPr lang="en-GB" sz="1200" dirty="0"/>
              <a:t> the shape, content and credentials of </a:t>
            </a:r>
            <a:r>
              <a:rPr lang="en-GB" sz="1200" b="1" dirty="0"/>
              <a:t>Self-Descriptions</a:t>
            </a:r>
            <a:r>
              <a:rPr lang="en-GB" sz="1200" dirty="0"/>
              <a:t> and issues a </a:t>
            </a:r>
            <a:r>
              <a:rPr lang="en-GB" sz="1200" b="1" dirty="0"/>
              <a:t>Verifiable Credential </a:t>
            </a:r>
            <a:r>
              <a:rPr lang="en-GB" sz="1200" dirty="0"/>
              <a:t>attesting the result if the </a:t>
            </a:r>
            <a:r>
              <a:rPr lang="en-GB" sz="1200" b="1" dirty="0"/>
              <a:t>Participant</a:t>
            </a:r>
            <a:r>
              <a:rPr lang="en-GB" sz="1200" dirty="0"/>
              <a:t>, </a:t>
            </a:r>
            <a:r>
              <a:rPr lang="en-GB" sz="1200" b="1" dirty="0"/>
              <a:t>Dataset</a:t>
            </a:r>
            <a:r>
              <a:rPr lang="en-GB" sz="1200" dirty="0"/>
              <a:t> or </a:t>
            </a:r>
            <a:r>
              <a:rPr lang="en-GB" sz="1200" b="1" dirty="0"/>
              <a:t>Service</a:t>
            </a:r>
            <a:r>
              <a:rPr lang="en-GB" sz="1200" dirty="0"/>
              <a:t> Self-Description is compliant with the Gaia-X Trust Framework</a:t>
            </a:r>
          </a:p>
          <a:p>
            <a:pPr lvl="0"/>
            <a:r>
              <a:rPr lang="en-GB" sz="1400" b="1" dirty="0"/>
              <a:t>Gaia-X Registry Service</a:t>
            </a:r>
            <a:r>
              <a:rPr lang="en-GB" sz="1400" dirty="0"/>
              <a:t>: </a:t>
            </a:r>
          </a:p>
          <a:p>
            <a:pPr marL="685800" lvl="1" indent="0">
              <a:buNone/>
            </a:pPr>
            <a:r>
              <a:rPr lang="en-GB" sz="1200" dirty="0"/>
              <a:t>Provides the list of valid shapes that conform the defined version of the Gaia-X. Moreover, it holds a list of valid and revoked public keys for the Gaia-X Trust Anchors </a:t>
            </a:r>
          </a:p>
          <a:p>
            <a:pPr lvl="0"/>
            <a:r>
              <a:rPr lang="en-GB" sz="1400" b="1" dirty="0"/>
              <a:t>Notarisation Services</a:t>
            </a:r>
            <a:r>
              <a:rPr lang="en-GB" sz="1400" dirty="0"/>
              <a:t>: </a:t>
            </a:r>
          </a:p>
          <a:p>
            <a:pPr marL="685800" lvl="1" indent="0">
              <a:buNone/>
            </a:pPr>
            <a:r>
              <a:rPr lang="en-GB" sz="1200" dirty="0"/>
              <a:t>Verifies all business registration numbers given by the participant in their Participant credentials </a:t>
            </a:r>
          </a:p>
          <a:p>
            <a:pPr lvl="0"/>
            <a:r>
              <a:rPr lang="en-GB" sz="1400" b="1" dirty="0"/>
              <a:t>Credential Event Service</a:t>
            </a:r>
            <a:r>
              <a:rPr lang="en-GB" sz="1400" dirty="0"/>
              <a:t>: </a:t>
            </a:r>
          </a:p>
          <a:p>
            <a:pPr marL="685800" lvl="1" indent="0">
              <a:buNone/>
            </a:pPr>
            <a:r>
              <a:rPr lang="en-GB" sz="1200" dirty="0"/>
              <a:t>Provides a distributed storing solution to synchronise the Verifiable Credentials across the Federated Catalogues</a:t>
            </a:r>
          </a:p>
          <a:p>
            <a:pPr lvl="0"/>
            <a:r>
              <a:rPr lang="en-GB" sz="1400" b="1" dirty="0"/>
              <a:t>Logging Service</a:t>
            </a:r>
            <a:endParaRPr lang="es-ES" sz="1400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A2A723A-4D89-15F7-3CB9-C040BDEA5C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772663" y="1919270"/>
            <a:ext cx="3024483" cy="413385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0BFB0C0-EA1A-63D8-70DA-CEF4AF70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Gaia-X Digital Clearing House (GXDCH)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6047B9-8FC1-EFD5-7628-DD359F2B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pPr/>
              <a:t>8</a:t>
            </a:fld>
            <a:endParaRPr lang="el-G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EC6DA8-D5AF-10DB-BB87-344FF9B49C3C}"/>
              </a:ext>
            </a:extLst>
          </p:cNvPr>
          <p:cNvSpPr txBox="1"/>
          <p:nvPr/>
        </p:nvSpPr>
        <p:spPr>
          <a:xfrm>
            <a:off x="838200" y="6176963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https://docs.gaia-x.eu/technical-committee/architecture-document/23.10/annex/#annex-a-gaia-x-digital-clearing-house-gxdch</a:t>
            </a:r>
            <a:endParaRPr lang="en-GB" sz="1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1D1C8D-4AF7-D1AC-6E80-E8CBA1089FDE}"/>
              </a:ext>
            </a:extLst>
          </p:cNvPr>
          <p:cNvSpPr txBox="1"/>
          <p:nvPr/>
        </p:nvSpPr>
        <p:spPr>
          <a:xfrm>
            <a:off x="8775862" y="1683220"/>
            <a:ext cx="3486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hlinkClick r:id="rId4"/>
              </a:rPr>
              <a:t>https://compliance.lab.gaia-x.eu</a:t>
            </a:r>
            <a:r>
              <a:rPr lang="en-GB" sz="1400" dirty="0"/>
              <a:t>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CF98B35-BA29-E7B0-3910-E5EDEEEA0D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429" y="2850918"/>
            <a:ext cx="3515234" cy="29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0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B3FC977-15AB-6C64-090A-9C01A73A0A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228600" indent="0">
              <a:buNone/>
            </a:pPr>
            <a:r>
              <a:rPr lang="en-US" b="1" dirty="0"/>
              <a:t>Optional components</a:t>
            </a:r>
            <a:r>
              <a:rPr lang="en-US" dirty="0"/>
              <a:t>:</a:t>
            </a:r>
          </a:p>
          <a:p>
            <a:pPr lvl="0"/>
            <a:r>
              <a:rPr lang="en-US" b="1" dirty="0"/>
              <a:t>Wizard</a:t>
            </a:r>
            <a:r>
              <a:rPr lang="en-US" dirty="0"/>
              <a:t>: UI to sign Verifiable Credentials in a Verifiable Presentation by calling the Gaia-X Compliance Service. It can also send the Gaia-X Compliant VCs to the Credential Events Service. </a:t>
            </a:r>
          </a:p>
          <a:p>
            <a:pPr lvl="0"/>
            <a:r>
              <a:rPr lang="en-US" b="1" dirty="0"/>
              <a:t>Wallet</a:t>
            </a:r>
            <a:r>
              <a:rPr lang="en-US" dirty="0"/>
              <a:t>: Application that allows the user to store their Credentials and present them to third parties when needed..</a:t>
            </a:r>
          </a:p>
          <a:p>
            <a:pPr lvl="0"/>
            <a:r>
              <a:rPr lang="en-US" b="1" dirty="0"/>
              <a:t>Catalogue</a:t>
            </a:r>
            <a:r>
              <a:rPr lang="en-US" dirty="0"/>
              <a:t>: An instance of the Federated Catalogue using the Credential Event Service.</a:t>
            </a:r>
          </a:p>
          <a:p>
            <a:pPr lvl="0"/>
            <a:r>
              <a:rPr lang="en-US" b="1" dirty="0"/>
              <a:t>Key Management System</a:t>
            </a:r>
            <a:r>
              <a:rPr lang="en-US" dirty="0"/>
              <a:t>: to manage cryptographic material, including revocation, key rotation, key recovering,…</a:t>
            </a:r>
          </a:p>
          <a:p>
            <a:pPr lvl="0"/>
            <a:r>
              <a:rPr lang="en-US" b="1" dirty="0"/>
              <a:t>Policy Decision Point</a:t>
            </a:r>
            <a:r>
              <a:rPr lang="en-US" dirty="0"/>
              <a:t> performs the reasoning given one or more policy and input data</a:t>
            </a:r>
          </a:p>
          <a:p>
            <a:pPr lvl="0"/>
            <a:r>
              <a:rPr lang="en-US" b="1" dirty="0"/>
              <a:t>Data Exchange Services</a:t>
            </a:r>
          </a:p>
          <a:p>
            <a:pPr lvl="1"/>
            <a:r>
              <a:rPr lang="en-US" dirty="0"/>
              <a:t>Authentication, Policy negotiation and Contracting, Catalogue, Vocabularies, Observability</a:t>
            </a:r>
          </a:p>
          <a:p>
            <a:pPr lvl="1"/>
            <a:r>
              <a:rPr lang="en-US" dirty="0"/>
              <a:t>Data Exchange protocols on a peer-to-peer basis, must be agreed between the parties during the contracting phase </a:t>
            </a:r>
          </a:p>
          <a:p>
            <a:r>
              <a:rPr lang="en-US" b="1" dirty="0"/>
              <a:t>Auditing</a:t>
            </a:r>
          </a:p>
          <a:p>
            <a:pPr lvl="1"/>
            <a:r>
              <a:rPr lang="en-US" b="1" dirty="0"/>
              <a:t>Data Contract Services </a:t>
            </a:r>
            <a:r>
              <a:rPr lang="en-US" dirty="0"/>
              <a:t>and </a:t>
            </a:r>
            <a:r>
              <a:rPr lang="en-US" b="1" dirty="0"/>
              <a:t>Data Exchange Logging Services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F37D5FE-C3A8-C8DC-B847-70CCFD99E6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1331" y="2296066"/>
            <a:ext cx="5699760" cy="3627942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0BFB0C0-EA1A-63D8-70DA-CEF4AF70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Gaia-X Digital Clearing House (GXDCH)</a:t>
            </a:r>
            <a:endParaRPr lang="en-GB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6047B9-8FC1-EFD5-7628-DD359F2B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11D01-2893-481F-82DA-BBAECFFEFA3F}" type="slidenum">
              <a:rPr lang="el-GR" smtClean="0"/>
              <a:pPr/>
              <a:t>9</a:t>
            </a:fld>
            <a:endParaRPr lang="el-G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EC6DA8-D5AF-10DB-BB87-344FF9B49C3C}"/>
              </a:ext>
            </a:extLst>
          </p:cNvPr>
          <p:cNvSpPr txBox="1"/>
          <p:nvPr/>
        </p:nvSpPr>
        <p:spPr>
          <a:xfrm>
            <a:off x="838200" y="6176963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/>
              </a:rPr>
              <a:t>https://docs.gaia-x.eu/technical-committee/architecture-document/23.10/annex/#annex-a-gaia-x-digital-clearing-house-gxdch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08312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Poppins medium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3E28620E350E488D06D5E49F8271A4" ma:contentTypeVersion="18" ma:contentTypeDescription="Crear nuevo documento." ma:contentTypeScope="" ma:versionID="5a23342462499c5fea68e1acaad9ca04">
  <xsd:schema xmlns:xsd="http://www.w3.org/2001/XMLSchema" xmlns:xs="http://www.w3.org/2001/XMLSchema" xmlns:p="http://schemas.microsoft.com/office/2006/metadata/properties" xmlns:ns2="4ad20ac4-f6da-4c34-a7cb-1619170ee948" xmlns:ns3="7c440155-9928-4f8c-8b9d-618f4268d107" targetNamespace="http://schemas.microsoft.com/office/2006/metadata/properties" ma:root="true" ma:fieldsID="325e65cc7a0601f810b69943fdad11c5" ns2:_="" ns3:_="">
    <xsd:import namespace="4ad20ac4-f6da-4c34-a7cb-1619170ee948"/>
    <xsd:import namespace="7c440155-9928-4f8c-8b9d-618f4268d1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Prueba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d20ac4-f6da-4c34-a7cb-1619170ee9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Etiquetas de imagen" ma:readOnly="false" ma:fieldId="{5cf76f15-5ced-4ddc-b409-7134ff3c332f}" ma:taxonomyMulti="true" ma:sspId="77c28cb7-83dc-43d2-89e8-98c79c106dd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Prueba" ma:index="22" nillable="true" ma:displayName="Prueba" ma:default="1" ma:format="Dropdown" ma:internalName="Prueba">
      <xsd:simpleType>
        <xsd:restriction base="dms:Boolea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40155-9928-4f8c-8b9d-618f4268d10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400ed394-74e0-4761-9db9-90563aa8159c}" ma:internalName="TaxCatchAll" ma:showField="CatchAllData" ma:web="7c440155-9928-4f8c-8b9d-618f4268d1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c440155-9928-4f8c-8b9d-618f4268d107" xsi:nil="true"/>
    <lcf76f155ced4ddcb4097134ff3c332f xmlns="4ad20ac4-f6da-4c34-a7cb-1619170ee948">
      <Terms xmlns="http://schemas.microsoft.com/office/infopath/2007/PartnerControls"/>
    </lcf76f155ced4ddcb4097134ff3c332f>
    <Prueba xmlns="4ad20ac4-f6da-4c34-a7cb-1619170ee948">true</Prueba>
    <SharedWithUsers xmlns="7c440155-9928-4f8c-8b9d-618f4268d107">
      <UserInfo>
        <DisplayName>Diego Vazquez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7908B06-C233-4F12-82FE-DEAD74EDD2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4A713F-E9B9-4B78-B033-9D4A0C9DB1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ad20ac4-f6da-4c34-a7cb-1619170ee948"/>
    <ds:schemaRef ds:uri="7c440155-9928-4f8c-8b9d-618f4268d1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170D77-10CA-47AD-9216-D5DE08BC43E6}">
  <ds:schemaRefs>
    <ds:schemaRef ds:uri="0a6432f0-1097-40c0-ba74-5ec4a9872d04"/>
    <ds:schemaRef ds:uri="3ebb18cc-65f3-4eeb-9bb8-b1f362a5db3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4deb85d7-ab00-4d54-a833-347e9d14a2a6"/>
    <ds:schemaRef ds:uri="6c4b3fea-0fd6-464d-891b-86467237ad6b"/>
    <ds:schemaRef ds:uri="7c440155-9928-4f8c-8b9d-618f4268d107"/>
    <ds:schemaRef ds:uri="4ad20ac4-f6da-4c34-a7cb-1619170ee94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19691</TotalTime>
  <Words>2236</Words>
  <Application>Microsoft Office PowerPoint</Application>
  <PresentationFormat>Panorámica</PresentationFormat>
  <Paragraphs>327</Paragraphs>
  <Slides>32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Office Theme</vt:lpstr>
      <vt:lpstr>Agriculture Data Spaces for Dummies</vt:lpstr>
      <vt:lpstr>What is a Data Space?</vt:lpstr>
      <vt:lpstr>European values for European Data Spaces design</vt:lpstr>
      <vt:lpstr>Regulatory, business, and technical foundation for Data Spaces</vt:lpstr>
      <vt:lpstr>Data Spaces Support Centre</vt:lpstr>
      <vt:lpstr>Gaia-X conceptual model overview </vt:lpstr>
      <vt:lpstr>Gaia-X</vt:lpstr>
      <vt:lpstr>Gaia-X Digital Clearing House (GXDCH)</vt:lpstr>
      <vt:lpstr>Gaia-X Digital Clearing House (GXDCH)</vt:lpstr>
      <vt:lpstr>Eclipse XFSC  (Cross Federation Services Components)</vt:lpstr>
      <vt:lpstr>Eclipse Dataspace Components (EDC)</vt:lpstr>
      <vt:lpstr>Dataspace Protocol (DSP)</vt:lpstr>
      <vt:lpstr>IDSA Data Connector Report January 2024 version</vt:lpstr>
      <vt:lpstr>AgriDataSpace </vt:lpstr>
      <vt:lpstr>Agricultural Data Sharing Initiatives Map https://agridataspace-csa.eu/dsis-map/ </vt:lpstr>
      <vt:lpstr>Information Systems involved in Agriculture Data Sharing</vt:lpstr>
      <vt:lpstr>Agriculture Data Sharing  Legal and Ethical Aspects</vt:lpstr>
      <vt:lpstr>Data sovereignty in the Agriculture Data Space Value Mapping</vt:lpstr>
      <vt:lpstr>Data Act</vt:lpstr>
      <vt:lpstr>Data Governance Act</vt:lpstr>
      <vt:lpstr>Technology Building Blocks</vt:lpstr>
      <vt:lpstr>Vocabularies and Ontologies Agriculture Information Model (AIM)</vt:lpstr>
      <vt:lpstr>Vocabularies and Ontologies CGIAR: Ontologies most used in Agriculture</vt:lpstr>
      <vt:lpstr>The importance of Consent Management</vt:lpstr>
      <vt:lpstr>Data sovereignty and interoperability at technical level</vt:lpstr>
      <vt:lpstr>Strategical data sharing within same admin domain</vt:lpstr>
      <vt:lpstr>Towards a data economy in the agricultural sector</vt:lpstr>
      <vt:lpstr>Scenario for CEADS structure</vt:lpstr>
      <vt:lpstr>Presentación de PowerPoint</vt:lpstr>
      <vt:lpstr>Heterogeneity of business models</vt:lpstr>
      <vt:lpstr>More details...</vt:lpstr>
      <vt:lpstr>Thank you for your attention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Roberto García González</cp:lastModifiedBy>
  <cp:revision>62</cp:revision>
  <dcterms:created xsi:type="dcterms:W3CDTF">2022-09-15T06:11:05Z</dcterms:created>
  <dcterms:modified xsi:type="dcterms:W3CDTF">2024-03-12T18:45:45Z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0x010100B83E28620E350E488D06D5E49F8271A4</vt:lpwstr>
  </property>
  <property fmtid="{D5CDD505-2E9C-101B-9397-08002B2CF9AE}" pid="3" name="MediaServiceImageTags">
    <vt:lpwstr/>
  </property>
</Properties>
</file>